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0"/>
  </p:notesMasterIdLst>
  <p:handoutMasterIdLst>
    <p:handoutMasterId r:id="rId31"/>
  </p:handoutMasterIdLst>
  <p:sldIdLst>
    <p:sldId id="278" r:id="rId2"/>
    <p:sldId id="256" r:id="rId3"/>
    <p:sldId id="279" r:id="rId4"/>
    <p:sldId id="280" r:id="rId5"/>
    <p:sldId id="263" r:id="rId6"/>
    <p:sldId id="264" r:id="rId7"/>
    <p:sldId id="268" r:id="rId8"/>
    <p:sldId id="291" r:id="rId9"/>
    <p:sldId id="265" r:id="rId10"/>
    <p:sldId id="266" r:id="rId11"/>
    <p:sldId id="272" r:id="rId12"/>
    <p:sldId id="267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87" r:id="rId22"/>
    <p:sldId id="289" r:id="rId23"/>
    <p:sldId id="290" r:id="rId24"/>
    <p:sldId id="282" r:id="rId25"/>
    <p:sldId id="286" r:id="rId26"/>
    <p:sldId id="284" r:id="rId27"/>
    <p:sldId id="285" r:id="rId28"/>
    <p:sldId id="283" r:id="rId29"/>
  </p:sldIdLst>
  <p:sldSz cx="9144000" cy="6858000" type="screen4x3"/>
  <p:notesSz cx="6783388" cy="9926638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0066"/>
    <a:srgbClr val="09544E"/>
    <a:srgbClr val="FF0000"/>
    <a:srgbClr val="CC3300"/>
    <a:srgbClr val="7DAC11"/>
    <a:srgbClr val="527406"/>
    <a:srgbClr val="005B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35" autoAdjust="0"/>
    <p:restoredTop sz="90929"/>
  </p:normalViewPr>
  <p:slideViewPr>
    <p:cSldViewPr>
      <p:cViewPr varScale="1">
        <p:scale>
          <a:sx n="104" d="100"/>
          <a:sy n="104" d="100"/>
        </p:scale>
        <p:origin x="1848" y="102"/>
      </p:cViewPr>
      <p:guideLst>
        <p:guide orient="horz" pos="2160"/>
        <p:guide pos="1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image" Target="../media/image18.png"/><Relationship Id="rId6" Type="http://schemas.openxmlformats.org/officeDocument/2006/relationships/image" Target="../media/image15.png"/><Relationship Id="rId5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90493C-F980-420F-953B-1FC36FD3BDCE}" type="doc">
      <dgm:prSet loTypeId="urn:microsoft.com/office/officeart/2005/8/layout/cycle2" loCatId="cycle" qsTypeId="urn:microsoft.com/office/officeart/2005/8/quickstyle/simple5" qsCatId="simple" csTypeId="urn:microsoft.com/office/officeart/2005/8/colors/accent1_4" csCatId="accent1" phldr="1"/>
      <dgm:spPr/>
      <dgm:t>
        <a:bodyPr/>
        <a:lstStyle/>
        <a:p>
          <a:endParaRPr lang="pl-PL"/>
        </a:p>
      </dgm:t>
    </dgm:pt>
    <dgm:pt modelId="{971874D3-EA6D-411A-BB07-875248BFEC8C}">
      <dgm:prSet phldrT="[Tekst]" phldr="1"/>
      <dgm:spPr>
        <a:blipFill rotWithShape="0">
          <a:blip xmlns:r="http://schemas.openxmlformats.org/officeDocument/2006/relationships" r:embed="rId1"/>
          <a:srcRect/>
          <a:stretch>
            <a:fillRect l="-34000" r="-34000"/>
          </a:stretch>
        </a:blipFill>
      </dgm:spPr>
      <dgm:t>
        <a:bodyPr/>
        <a:lstStyle/>
        <a:p>
          <a:endParaRPr lang="pl-PL" dirty="0"/>
        </a:p>
      </dgm:t>
    </dgm:pt>
    <dgm:pt modelId="{5181DF82-0B9B-492C-B78A-1C590B0A5EF7}" type="parTrans" cxnId="{91965DE9-D65E-4C3B-822D-4B7BC5F2D11D}">
      <dgm:prSet/>
      <dgm:spPr/>
      <dgm:t>
        <a:bodyPr/>
        <a:lstStyle/>
        <a:p>
          <a:endParaRPr lang="pl-PL"/>
        </a:p>
      </dgm:t>
    </dgm:pt>
    <dgm:pt modelId="{AF739094-209A-4390-894C-EAAFE209A196}" type="sibTrans" cxnId="{91965DE9-D65E-4C3B-822D-4B7BC5F2D11D}">
      <dgm:prSet/>
      <dgm:spPr/>
      <dgm:t>
        <a:bodyPr/>
        <a:lstStyle/>
        <a:p>
          <a:endParaRPr lang="pl-PL"/>
        </a:p>
      </dgm:t>
    </dgm:pt>
    <dgm:pt modelId="{DAE695D5-7EA0-4638-8B34-B0AD95331377}">
      <dgm:prSet phldrT="[Tekst]" phldr="1"/>
      <dgm:spPr>
        <a:blipFill rotWithShape="0">
          <a:blip xmlns:r="http://schemas.openxmlformats.org/officeDocument/2006/relationships" r:embed="rId2"/>
          <a:srcRect/>
          <a:stretch>
            <a:fillRect/>
          </a:stretch>
        </a:blipFill>
      </dgm:spPr>
      <dgm:t>
        <a:bodyPr/>
        <a:lstStyle/>
        <a:p>
          <a:endParaRPr lang="pl-PL" dirty="0"/>
        </a:p>
      </dgm:t>
    </dgm:pt>
    <dgm:pt modelId="{B7DF6641-6702-45A0-A7D4-648EA351727C}" type="parTrans" cxnId="{64468CBE-9E74-492D-83B4-D930CDB0D32E}">
      <dgm:prSet/>
      <dgm:spPr/>
      <dgm:t>
        <a:bodyPr/>
        <a:lstStyle/>
        <a:p>
          <a:endParaRPr lang="pl-PL"/>
        </a:p>
      </dgm:t>
    </dgm:pt>
    <dgm:pt modelId="{31AC6FEA-F9D1-480E-8102-9E6AD1F4D04A}" type="sibTrans" cxnId="{64468CBE-9E74-492D-83B4-D930CDB0D32E}">
      <dgm:prSet/>
      <dgm:spPr/>
      <dgm:t>
        <a:bodyPr/>
        <a:lstStyle/>
        <a:p>
          <a:endParaRPr lang="pl-PL"/>
        </a:p>
      </dgm:t>
    </dgm:pt>
    <dgm:pt modelId="{7C84BE49-3B0F-403D-9BE0-0150C8C71CDB}">
      <dgm:prSet/>
      <dgm:spPr>
        <a:blipFill rotWithShape="0">
          <a:blip xmlns:r="http://schemas.openxmlformats.org/officeDocument/2006/relationships" r:embed="rId3"/>
          <a:srcRect/>
          <a:stretch>
            <a:fillRect/>
          </a:stretch>
        </a:blipFill>
      </dgm:spPr>
      <dgm:t>
        <a:bodyPr/>
        <a:lstStyle/>
        <a:p>
          <a:endParaRPr lang="pl-PL"/>
        </a:p>
      </dgm:t>
    </dgm:pt>
    <dgm:pt modelId="{13A42704-663D-4D6E-B53C-9675C5652911}" type="parTrans" cxnId="{68A66BF7-197A-435C-803B-5D01793BF262}">
      <dgm:prSet/>
      <dgm:spPr/>
      <dgm:t>
        <a:bodyPr/>
        <a:lstStyle/>
        <a:p>
          <a:endParaRPr lang="pl-PL"/>
        </a:p>
      </dgm:t>
    </dgm:pt>
    <dgm:pt modelId="{7DE657A5-58AA-41B4-8A8B-B525CD438F47}" type="sibTrans" cxnId="{68A66BF7-197A-435C-803B-5D01793BF262}">
      <dgm:prSet/>
      <dgm:spPr/>
      <dgm:t>
        <a:bodyPr/>
        <a:lstStyle/>
        <a:p>
          <a:endParaRPr lang="pl-PL"/>
        </a:p>
      </dgm:t>
    </dgm:pt>
    <dgm:pt modelId="{486AF9A2-71B2-4F9E-96B1-FDE7C9DB94A6}">
      <dgm:prSet/>
      <dgm:spPr>
        <a:blipFill rotWithShape="0">
          <a:blip xmlns:r="http://schemas.openxmlformats.org/officeDocument/2006/relationships" r:embed="rId4"/>
          <a:srcRect/>
          <a:stretch>
            <a:fillRect/>
          </a:stretch>
        </a:blipFill>
      </dgm:spPr>
      <dgm:t>
        <a:bodyPr/>
        <a:lstStyle/>
        <a:p>
          <a:endParaRPr lang="pl-PL"/>
        </a:p>
      </dgm:t>
    </dgm:pt>
    <dgm:pt modelId="{E16F8B7E-9780-4D87-A727-ABA0C79CAD39}" type="parTrans" cxnId="{53CE9C53-8E78-428F-991B-7D8B8AAE4282}">
      <dgm:prSet/>
      <dgm:spPr/>
      <dgm:t>
        <a:bodyPr/>
        <a:lstStyle/>
        <a:p>
          <a:endParaRPr lang="pl-PL"/>
        </a:p>
      </dgm:t>
    </dgm:pt>
    <dgm:pt modelId="{3ECA96FF-585A-4C49-A989-F2B5C8DADC3B}" type="sibTrans" cxnId="{53CE9C53-8E78-428F-991B-7D8B8AAE4282}">
      <dgm:prSet/>
      <dgm:spPr/>
      <dgm:t>
        <a:bodyPr/>
        <a:lstStyle/>
        <a:p>
          <a:endParaRPr lang="pl-PL"/>
        </a:p>
      </dgm:t>
    </dgm:pt>
    <dgm:pt modelId="{2D610F45-94B2-4A2D-83A9-E102CA2E836C}">
      <dgm:prSet phldrT="[Tekst]"/>
      <dgm:spPr>
        <a:blipFill rotWithShape="0">
          <a:blip xmlns:r="http://schemas.openxmlformats.org/officeDocument/2006/relationships" r:embed="rId5"/>
          <a:srcRect/>
          <a:stretch>
            <a:fillRect/>
          </a:stretch>
        </a:blipFill>
      </dgm:spPr>
      <dgm:t>
        <a:bodyPr/>
        <a:lstStyle/>
        <a:p>
          <a:endParaRPr lang="pl-PL" dirty="0"/>
        </a:p>
      </dgm:t>
    </dgm:pt>
    <dgm:pt modelId="{2FCFBC28-E95C-4817-A681-A572EDBA98EB}" type="sibTrans" cxnId="{346BBD52-1196-462F-A513-7D681EE9C0F7}">
      <dgm:prSet/>
      <dgm:spPr/>
      <dgm:t>
        <a:bodyPr/>
        <a:lstStyle/>
        <a:p>
          <a:endParaRPr lang="pl-PL"/>
        </a:p>
      </dgm:t>
    </dgm:pt>
    <dgm:pt modelId="{2988684A-C2D9-4586-8D5E-46BDCB8236AE}" type="parTrans" cxnId="{346BBD52-1196-462F-A513-7D681EE9C0F7}">
      <dgm:prSet/>
      <dgm:spPr/>
      <dgm:t>
        <a:bodyPr/>
        <a:lstStyle/>
        <a:p>
          <a:endParaRPr lang="pl-PL"/>
        </a:p>
      </dgm:t>
    </dgm:pt>
    <dgm:pt modelId="{51A26BF0-53CC-4C38-8DF5-B751E900281E}">
      <dgm:prSet phldrT="[Tekst]" phldr="1"/>
      <dgm:spPr>
        <a:blipFill rotWithShape="0">
          <a:blip xmlns:r="http://schemas.openxmlformats.org/officeDocument/2006/relationships" r:embed="rId6"/>
          <a:srcRect/>
          <a:stretch>
            <a:fillRect l="-25000" r="-25000"/>
          </a:stretch>
        </a:blipFill>
      </dgm:spPr>
      <dgm:t>
        <a:bodyPr/>
        <a:lstStyle/>
        <a:p>
          <a:endParaRPr lang="pl-PL" dirty="0"/>
        </a:p>
      </dgm:t>
    </dgm:pt>
    <dgm:pt modelId="{8CAC20A5-B0B1-4F81-9A96-710120BBB3B7}" type="sibTrans" cxnId="{EE6C6460-9C4D-4697-9796-388DDA5E90F3}">
      <dgm:prSet/>
      <dgm:spPr/>
      <dgm:t>
        <a:bodyPr/>
        <a:lstStyle/>
        <a:p>
          <a:endParaRPr lang="pl-PL"/>
        </a:p>
      </dgm:t>
    </dgm:pt>
    <dgm:pt modelId="{ED01C696-204E-4B0E-8EC9-585BB3BE15AB}" type="parTrans" cxnId="{EE6C6460-9C4D-4697-9796-388DDA5E90F3}">
      <dgm:prSet/>
      <dgm:spPr/>
      <dgm:t>
        <a:bodyPr/>
        <a:lstStyle/>
        <a:p>
          <a:endParaRPr lang="pl-PL"/>
        </a:p>
      </dgm:t>
    </dgm:pt>
    <dgm:pt modelId="{AEEB2D87-B50D-4E99-9365-DC8984F33A92}" type="pres">
      <dgm:prSet presAssocID="{5C90493C-F980-420F-953B-1FC36FD3BDCE}" presName="cycle" presStyleCnt="0">
        <dgm:presLayoutVars>
          <dgm:dir/>
          <dgm:resizeHandles val="exact"/>
        </dgm:presLayoutVars>
      </dgm:prSet>
      <dgm:spPr/>
    </dgm:pt>
    <dgm:pt modelId="{A53CD66B-8B8C-416B-B742-2BCFB79370FF}" type="pres">
      <dgm:prSet presAssocID="{2D610F45-94B2-4A2D-83A9-E102CA2E836C}" presName="node" presStyleLbl="node1" presStyleIdx="0" presStyleCnt="6" custScaleX="134560" custScaleY="119390">
        <dgm:presLayoutVars>
          <dgm:bulletEnabled val="1"/>
        </dgm:presLayoutVars>
      </dgm:prSet>
      <dgm:spPr>
        <a:prstGeom prst="roundRect">
          <a:avLst/>
        </a:prstGeom>
      </dgm:spPr>
    </dgm:pt>
    <dgm:pt modelId="{97D6CEED-9890-4D1E-AFEA-41D8F1D77CA2}" type="pres">
      <dgm:prSet presAssocID="{2FCFBC28-E95C-4817-A681-A572EDBA98EB}" presName="sibTrans" presStyleLbl="sibTrans2D1" presStyleIdx="0" presStyleCnt="6"/>
      <dgm:spPr/>
    </dgm:pt>
    <dgm:pt modelId="{1A6F5940-B415-41BA-BBB1-7C89C163CAE2}" type="pres">
      <dgm:prSet presAssocID="{2FCFBC28-E95C-4817-A681-A572EDBA98EB}" presName="connectorText" presStyleLbl="sibTrans2D1" presStyleIdx="0" presStyleCnt="6"/>
      <dgm:spPr/>
    </dgm:pt>
    <dgm:pt modelId="{53B27FE2-DA69-45F1-9AE2-4FD1B5822633}" type="pres">
      <dgm:prSet presAssocID="{486AF9A2-71B2-4F9E-96B1-FDE7C9DB94A6}" presName="node" presStyleLbl="node1" presStyleIdx="1" presStyleCnt="6" custScaleX="135820" custScaleY="116343" custRadScaleRad="154572" custRadScaleInc="34130">
        <dgm:presLayoutVars>
          <dgm:bulletEnabled val="1"/>
        </dgm:presLayoutVars>
      </dgm:prSet>
      <dgm:spPr>
        <a:prstGeom prst="roundRect">
          <a:avLst/>
        </a:prstGeom>
      </dgm:spPr>
    </dgm:pt>
    <dgm:pt modelId="{FFADD3E0-58E2-4845-A1B7-CE6E1107BCB8}" type="pres">
      <dgm:prSet presAssocID="{3ECA96FF-585A-4C49-A989-F2B5C8DADC3B}" presName="sibTrans" presStyleLbl="sibTrans2D1" presStyleIdx="1" presStyleCnt="6"/>
      <dgm:spPr/>
    </dgm:pt>
    <dgm:pt modelId="{206D4597-33B9-4F65-ACE0-3DE06B46530E}" type="pres">
      <dgm:prSet presAssocID="{3ECA96FF-585A-4C49-A989-F2B5C8DADC3B}" presName="connectorText" presStyleLbl="sibTrans2D1" presStyleIdx="1" presStyleCnt="6"/>
      <dgm:spPr/>
    </dgm:pt>
    <dgm:pt modelId="{7DBFF23B-B533-49BF-B127-574E2F2BA45E}" type="pres">
      <dgm:prSet presAssocID="{7C84BE49-3B0F-403D-9BE0-0150C8C71CDB}" presName="node" presStyleLbl="node1" presStyleIdx="2" presStyleCnt="6" custScaleX="144042" custScaleY="119851" custRadScaleRad="151994" custRadScaleInc="-23775">
        <dgm:presLayoutVars>
          <dgm:bulletEnabled val="1"/>
        </dgm:presLayoutVars>
      </dgm:prSet>
      <dgm:spPr>
        <a:prstGeom prst="roundRect">
          <a:avLst/>
        </a:prstGeom>
      </dgm:spPr>
    </dgm:pt>
    <dgm:pt modelId="{21B7764D-FBE1-4B98-B003-2C8FEE1A5B2D}" type="pres">
      <dgm:prSet presAssocID="{7DE657A5-58AA-41B4-8A8B-B525CD438F47}" presName="sibTrans" presStyleLbl="sibTrans2D1" presStyleIdx="2" presStyleCnt="6"/>
      <dgm:spPr/>
    </dgm:pt>
    <dgm:pt modelId="{8A4A24FA-C236-4D41-93F1-DBCFE3E0356B}" type="pres">
      <dgm:prSet presAssocID="{7DE657A5-58AA-41B4-8A8B-B525CD438F47}" presName="connectorText" presStyleLbl="sibTrans2D1" presStyleIdx="2" presStyleCnt="6"/>
      <dgm:spPr/>
    </dgm:pt>
    <dgm:pt modelId="{26CDB4D8-60BC-44E2-B84B-953DDC5D2C8A}" type="pres">
      <dgm:prSet presAssocID="{971874D3-EA6D-411A-BB07-875248BFEC8C}" presName="node" presStyleLbl="node1" presStyleIdx="3" presStyleCnt="6" custScaleX="149725" custScaleY="104732" custRadScaleRad="85060" custRadScaleInc="-4313">
        <dgm:presLayoutVars>
          <dgm:bulletEnabled val="1"/>
        </dgm:presLayoutVars>
      </dgm:prSet>
      <dgm:spPr>
        <a:prstGeom prst="roundRect">
          <a:avLst/>
        </a:prstGeom>
      </dgm:spPr>
    </dgm:pt>
    <dgm:pt modelId="{1F3607C4-EF18-4D49-85B3-5D7CFF61881E}" type="pres">
      <dgm:prSet presAssocID="{AF739094-209A-4390-894C-EAAFE209A196}" presName="sibTrans" presStyleLbl="sibTrans2D1" presStyleIdx="3" presStyleCnt="6"/>
      <dgm:spPr/>
    </dgm:pt>
    <dgm:pt modelId="{0CD3D6C2-E218-4EAD-B4BA-DEC63AE33526}" type="pres">
      <dgm:prSet presAssocID="{AF739094-209A-4390-894C-EAAFE209A196}" presName="connectorText" presStyleLbl="sibTrans2D1" presStyleIdx="3" presStyleCnt="6"/>
      <dgm:spPr/>
    </dgm:pt>
    <dgm:pt modelId="{1EB5AAB4-B4A9-4D58-B5C1-852B66A327DD}" type="pres">
      <dgm:prSet presAssocID="{51A26BF0-53CC-4C38-8DF5-B751E900281E}" presName="node" presStyleLbl="node1" presStyleIdx="4" presStyleCnt="6" custScaleX="148333" custScaleY="126371" custRadScaleRad="144181" custRadScaleInc="16224">
        <dgm:presLayoutVars>
          <dgm:bulletEnabled val="1"/>
        </dgm:presLayoutVars>
      </dgm:prSet>
      <dgm:spPr>
        <a:prstGeom prst="roundRect">
          <a:avLst/>
        </a:prstGeom>
      </dgm:spPr>
    </dgm:pt>
    <dgm:pt modelId="{D2162178-B3AB-4C46-923B-44306499FA2C}" type="pres">
      <dgm:prSet presAssocID="{8CAC20A5-B0B1-4F81-9A96-710120BBB3B7}" presName="sibTrans" presStyleLbl="sibTrans2D1" presStyleIdx="4" presStyleCnt="6"/>
      <dgm:spPr/>
    </dgm:pt>
    <dgm:pt modelId="{75CB7408-F03E-4E6D-807A-99E943B39BC5}" type="pres">
      <dgm:prSet presAssocID="{8CAC20A5-B0B1-4F81-9A96-710120BBB3B7}" presName="connectorText" presStyleLbl="sibTrans2D1" presStyleIdx="4" presStyleCnt="6"/>
      <dgm:spPr/>
    </dgm:pt>
    <dgm:pt modelId="{3071A59C-A9AA-455C-8F7B-57CABCE4A980}" type="pres">
      <dgm:prSet presAssocID="{DAE695D5-7EA0-4638-8B34-B0AD95331377}" presName="node" presStyleLbl="node1" presStyleIdx="5" presStyleCnt="6" custScaleX="138237" custScaleY="119904" custRadScaleRad="150524" custRadScaleInc="-30044">
        <dgm:presLayoutVars>
          <dgm:bulletEnabled val="1"/>
        </dgm:presLayoutVars>
      </dgm:prSet>
      <dgm:spPr>
        <a:prstGeom prst="roundRect">
          <a:avLst/>
        </a:prstGeom>
      </dgm:spPr>
    </dgm:pt>
    <dgm:pt modelId="{7429C0AA-B75A-4DD3-BA28-CE71E546507F}" type="pres">
      <dgm:prSet presAssocID="{31AC6FEA-F9D1-480E-8102-9E6AD1F4D04A}" presName="sibTrans" presStyleLbl="sibTrans2D1" presStyleIdx="5" presStyleCnt="6"/>
      <dgm:spPr/>
    </dgm:pt>
    <dgm:pt modelId="{E8DC5D01-4E79-4DC9-A0EB-209FC1AE9B15}" type="pres">
      <dgm:prSet presAssocID="{31AC6FEA-F9D1-480E-8102-9E6AD1F4D04A}" presName="connectorText" presStyleLbl="sibTrans2D1" presStyleIdx="5" presStyleCnt="6"/>
      <dgm:spPr/>
    </dgm:pt>
  </dgm:ptLst>
  <dgm:cxnLst>
    <dgm:cxn modelId="{A9EA860D-E55D-4780-AA08-6B8E8DE8193A}" type="presOf" srcId="{7DE657A5-58AA-41B4-8A8B-B525CD438F47}" destId="{21B7764D-FBE1-4B98-B003-2C8FEE1A5B2D}" srcOrd="0" destOrd="0" presId="urn:microsoft.com/office/officeart/2005/8/layout/cycle2"/>
    <dgm:cxn modelId="{25AD9F13-2B28-4F86-9AE6-CE8062A152C8}" type="presOf" srcId="{DAE695D5-7EA0-4638-8B34-B0AD95331377}" destId="{3071A59C-A9AA-455C-8F7B-57CABCE4A980}" srcOrd="0" destOrd="0" presId="urn:microsoft.com/office/officeart/2005/8/layout/cycle2"/>
    <dgm:cxn modelId="{FEC04925-FC1D-4300-AB27-D5F60A2D4292}" type="presOf" srcId="{51A26BF0-53CC-4C38-8DF5-B751E900281E}" destId="{1EB5AAB4-B4A9-4D58-B5C1-852B66A327DD}" srcOrd="0" destOrd="0" presId="urn:microsoft.com/office/officeart/2005/8/layout/cycle2"/>
    <dgm:cxn modelId="{2BE51A5E-DD2D-443E-9203-C37E77B57308}" type="presOf" srcId="{AF739094-209A-4390-894C-EAAFE209A196}" destId="{0CD3D6C2-E218-4EAD-B4BA-DEC63AE33526}" srcOrd="1" destOrd="0" presId="urn:microsoft.com/office/officeart/2005/8/layout/cycle2"/>
    <dgm:cxn modelId="{EE6C6460-9C4D-4697-9796-388DDA5E90F3}" srcId="{5C90493C-F980-420F-953B-1FC36FD3BDCE}" destId="{51A26BF0-53CC-4C38-8DF5-B751E900281E}" srcOrd="4" destOrd="0" parTransId="{ED01C696-204E-4B0E-8EC9-585BB3BE15AB}" sibTransId="{8CAC20A5-B0B1-4F81-9A96-710120BBB3B7}"/>
    <dgm:cxn modelId="{FC066F4C-8C13-4FAA-AB2F-0562CE3EC8A9}" type="presOf" srcId="{971874D3-EA6D-411A-BB07-875248BFEC8C}" destId="{26CDB4D8-60BC-44E2-B84B-953DDC5D2C8A}" srcOrd="0" destOrd="0" presId="urn:microsoft.com/office/officeart/2005/8/layout/cycle2"/>
    <dgm:cxn modelId="{346BBD52-1196-462F-A513-7D681EE9C0F7}" srcId="{5C90493C-F980-420F-953B-1FC36FD3BDCE}" destId="{2D610F45-94B2-4A2D-83A9-E102CA2E836C}" srcOrd="0" destOrd="0" parTransId="{2988684A-C2D9-4586-8D5E-46BDCB8236AE}" sibTransId="{2FCFBC28-E95C-4817-A681-A572EDBA98EB}"/>
    <dgm:cxn modelId="{53CE9C53-8E78-428F-991B-7D8B8AAE4282}" srcId="{5C90493C-F980-420F-953B-1FC36FD3BDCE}" destId="{486AF9A2-71B2-4F9E-96B1-FDE7C9DB94A6}" srcOrd="1" destOrd="0" parTransId="{E16F8B7E-9780-4D87-A727-ABA0C79CAD39}" sibTransId="{3ECA96FF-585A-4C49-A989-F2B5C8DADC3B}"/>
    <dgm:cxn modelId="{0D021276-AC71-4D2D-A6AB-0F9F3A982338}" type="presOf" srcId="{8CAC20A5-B0B1-4F81-9A96-710120BBB3B7}" destId="{D2162178-B3AB-4C46-923B-44306499FA2C}" srcOrd="0" destOrd="0" presId="urn:microsoft.com/office/officeart/2005/8/layout/cycle2"/>
    <dgm:cxn modelId="{1E281997-F330-45EB-AC66-0EE82CEDBF82}" type="presOf" srcId="{31AC6FEA-F9D1-480E-8102-9E6AD1F4D04A}" destId="{E8DC5D01-4E79-4DC9-A0EB-209FC1AE9B15}" srcOrd="1" destOrd="0" presId="urn:microsoft.com/office/officeart/2005/8/layout/cycle2"/>
    <dgm:cxn modelId="{D466A29A-22E2-4E7E-A7D2-E05409724FED}" type="presOf" srcId="{3ECA96FF-585A-4C49-A989-F2B5C8DADC3B}" destId="{206D4597-33B9-4F65-ACE0-3DE06B46530E}" srcOrd="1" destOrd="0" presId="urn:microsoft.com/office/officeart/2005/8/layout/cycle2"/>
    <dgm:cxn modelId="{2CEC42A8-97D7-499E-9CC4-B217F91A6450}" type="presOf" srcId="{7C84BE49-3B0F-403D-9BE0-0150C8C71CDB}" destId="{7DBFF23B-B533-49BF-B127-574E2F2BA45E}" srcOrd="0" destOrd="0" presId="urn:microsoft.com/office/officeart/2005/8/layout/cycle2"/>
    <dgm:cxn modelId="{87F4BCA8-421F-48F3-9355-5119FE49AC7D}" type="presOf" srcId="{2FCFBC28-E95C-4817-A681-A572EDBA98EB}" destId="{1A6F5940-B415-41BA-BBB1-7C89C163CAE2}" srcOrd="1" destOrd="0" presId="urn:microsoft.com/office/officeart/2005/8/layout/cycle2"/>
    <dgm:cxn modelId="{1FE976AF-53A5-4B34-8492-0F8B0E9FD368}" type="presOf" srcId="{5C90493C-F980-420F-953B-1FC36FD3BDCE}" destId="{AEEB2D87-B50D-4E99-9365-DC8984F33A92}" srcOrd="0" destOrd="0" presId="urn:microsoft.com/office/officeart/2005/8/layout/cycle2"/>
    <dgm:cxn modelId="{4DA4F4B7-1CB8-41C1-A7BE-2C621FE5A669}" type="presOf" srcId="{31AC6FEA-F9D1-480E-8102-9E6AD1F4D04A}" destId="{7429C0AA-B75A-4DD3-BA28-CE71E546507F}" srcOrd="0" destOrd="0" presId="urn:microsoft.com/office/officeart/2005/8/layout/cycle2"/>
    <dgm:cxn modelId="{64468CBE-9E74-492D-83B4-D930CDB0D32E}" srcId="{5C90493C-F980-420F-953B-1FC36FD3BDCE}" destId="{DAE695D5-7EA0-4638-8B34-B0AD95331377}" srcOrd="5" destOrd="0" parTransId="{B7DF6641-6702-45A0-A7D4-648EA351727C}" sibTransId="{31AC6FEA-F9D1-480E-8102-9E6AD1F4D04A}"/>
    <dgm:cxn modelId="{4540A8CB-BBE4-4603-8003-BDD8ADF20862}" type="presOf" srcId="{AF739094-209A-4390-894C-EAAFE209A196}" destId="{1F3607C4-EF18-4D49-85B3-5D7CFF61881E}" srcOrd="0" destOrd="0" presId="urn:microsoft.com/office/officeart/2005/8/layout/cycle2"/>
    <dgm:cxn modelId="{0B0F5DE1-DE01-412A-8E6E-A878C97A2318}" type="presOf" srcId="{2FCFBC28-E95C-4817-A681-A572EDBA98EB}" destId="{97D6CEED-9890-4D1E-AFEA-41D8F1D77CA2}" srcOrd="0" destOrd="0" presId="urn:microsoft.com/office/officeart/2005/8/layout/cycle2"/>
    <dgm:cxn modelId="{3C6BECE3-5A2B-4D47-A2EC-2300D3FA1686}" type="presOf" srcId="{486AF9A2-71B2-4F9E-96B1-FDE7C9DB94A6}" destId="{53B27FE2-DA69-45F1-9AE2-4FD1B5822633}" srcOrd="0" destOrd="0" presId="urn:microsoft.com/office/officeart/2005/8/layout/cycle2"/>
    <dgm:cxn modelId="{91965DE9-D65E-4C3B-822D-4B7BC5F2D11D}" srcId="{5C90493C-F980-420F-953B-1FC36FD3BDCE}" destId="{971874D3-EA6D-411A-BB07-875248BFEC8C}" srcOrd="3" destOrd="0" parTransId="{5181DF82-0B9B-492C-B78A-1C590B0A5EF7}" sibTransId="{AF739094-209A-4390-894C-EAAFE209A196}"/>
    <dgm:cxn modelId="{F1027BEE-9DFB-487D-A57C-E660E6E11A53}" type="presOf" srcId="{8CAC20A5-B0B1-4F81-9A96-710120BBB3B7}" destId="{75CB7408-F03E-4E6D-807A-99E943B39BC5}" srcOrd="1" destOrd="0" presId="urn:microsoft.com/office/officeart/2005/8/layout/cycle2"/>
    <dgm:cxn modelId="{68A66BF7-197A-435C-803B-5D01793BF262}" srcId="{5C90493C-F980-420F-953B-1FC36FD3BDCE}" destId="{7C84BE49-3B0F-403D-9BE0-0150C8C71CDB}" srcOrd="2" destOrd="0" parTransId="{13A42704-663D-4D6E-B53C-9675C5652911}" sibTransId="{7DE657A5-58AA-41B4-8A8B-B525CD438F47}"/>
    <dgm:cxn modelId="{46FC6CFA-235B-4A67-A40F-0C9DEB511BEE}" type="presOf" srcId="{3ECA96FF-585A-4C49-A989-F2B5C8DADC3B}" destId="{FFADD3E0-58E2-4845-A1B7-CE6E1107BCB8}" srcOrd="0" destOrd="0" presId="urn:microsoft.com/office/officeart/2005/8/layout/cycle2"/>
    <dgm:cxn modelId="{F38FE2FA-5435-4FDF-A415-E2E67F1B7E30}" type="presOf" srcId="{2D610F45-94B2-4A2D-83A9-E102CA2E836C}" destId="{A53CD66B-8B8C-416B-B742-2BCFB79370FF}" srcOrd="0" destOrd="0" presId="urn:microsoft.com/office/officeart/2005/8/layout/cycle2"/>
    <dgm:cxn modelId="{D953B0FF-125F-4BC6-84D5-E1D72371E5DB}" type="presOf" srcId="{7DE657A5-58AA-41B4-8A8B-B525CD438F47}" destId="{8A4A24FA-C236-4D41-93F1-DBCFE3E0356B}" srcOrd="1" destOrd="0" presId="urn:microsoft.com/office/officeart/2005/8/layout/cycle2"/>
    <dgm:cxn modelId="{A39065BA-FA2A-4558-B902-B35AA3070A7D}" type="presParOf" srcId="{AEEB2D87-B50D-4E99-9365-DC8984F33A92}" destId="{A53CD66B-8B8C-416B-B742-2BCFB79370FF}" srcOrd="0" destOrd="0" presId="urn:microsoft.com/office/officeart/2005/8/layout/cycle2"/>
    <dgm:cxn modelId="{1E5EBE29-733D-433D-8052-7CFA5A83296F}" type="presParOf" srcId="{AEEB2D87-B50D-4E99-9365-DC8984F33A92}" destId="{97D6CEED-9890-4D1E-AFEA-41D8F1D77CA2}" srcOrd="1" destOrd="0" presId="urn:microsoft.com/office/officeart/2005/8/layout/cycle2"/>
    <dgm:cxn modelId="{73612FBC-2A2E-4BF2-81ED-09AF97E25AF0}" type="presParOf" srcId="{97D6CEED-9890-4D1E-AFEA-41D8F1D77CA2}" destId="{1A6F5940-B415-41BA-BBB1-7C89C163CAE2}" srcOrd="0" destOrd="0" presId="urn:microsoft.com/office/officeart/2005/8/layout/cycle2"/>
    <dgm:cxn modelId="{D678C98D-8B38-467D-8B00-2DD42BC753FE}" type="presParOf" srcId="{AEEB2D87-B50D-4E99-9365-DC8984F33A92}" destId="{53B27FE2-DA69-45F1-9AE2-4FD1B5822633}" srcOrd="2" destOrd="0" presId="urn:microsoft.com/office/officeart/2005/8/layout/cycle2"/>
    <dgm:cxn modelId="{10564CBB-37D8-49D6-A372-F96B4212D866}" type="presParOf" srcId="{AEEB2D87-B50D-4E99-9365-DC8984F33A92}" destId="{FFADD3E0-58E2-4845-A1B7-CE6E1107BCB8}" srcOrd="3" destOrd="0" presId="urn:microsoft.com/office/officeart/2005/8/layout/cycle2"/>
    <dgm:cxn modelId="{8951387B-7738-41A7-AC73-C10DFBA786F2}" type="presParOf" srcId="{FFADD3E0-58E2-4845-A1B7-CE6E1107BCB8}" destId="{206D4597-33B9-4F65-ACE0-3DE06B46530E}" srcOrd="0" destOrd="0" presId="urn:microsoft.com/office/officeart/2005/8/layout/cycle2"/>
    <dgm:cxn modelId="{C4C33B37-D6DC-42F7-85BD-87DF65F0B85F}" type="presParOf" srcId="{AEEB2D87-B50D-4E99-9365-DC8984F33A92}" destId="{7DBFF23B-B533-49BF-B127-574E2F2BA45E}" srcOrd="4" destOrd="0" presId="urn:microsoft.com/office/officeart/2005/8/layout/cycle2"/>
    <dgm:cxn modelId="{03722F56-B216-473B-8D16-35077F0431AB}" type="presParOf" srcId="{AEEB2D87-B50D-4E99-9365-DC8984F33A92}" destId="{21B7764D-FBE1-4B98-B003-2C8FEE1A5B2D}" srcOrd="5" destOrd="0" presId="urn:microsoft.com/office/officeart/2005/8/layout/cycle2"/>
    <dgm:cxn modelId="{6E29EEA5-F1ED-45DE-A95A-AA3A007FCDD3}" type="presParOf" srcId="{21B7764D-FBE1-4B98-B003-2C8FEE1A5B2D}" destId="{8A4A24FA-C236-4D41-93F1-DBCFE3E0356B}" srcOrd="0" destOrd="0" presId="urn:microsoft.com/office/officeart/2005/8/layout/cycle2"/>
    <dgm:cxn modelId="{FC2F154B-D114-405F-BD90-55E2436E9A82}" type="presParOf" srcId="{AEEB2D87-B50D-4E99-9365-DC8984F33A92}" destId="{26CDB4D8-60BC-44E2-B84B-953DDC5D2C8A}" srcOrd="6" destOrd="0" presId="urn:microsoft.com/office/officeart/2005/8/layout/cycle2"/>
    <dgm:cxn modelId="{7B298820-1A85-4206-AC2B-FB46DAEBBF18}" type="presParOf" srcId="{AEEB2D87-B50D-4E99-9365-DC8984F33A92}" destId="{1F3607C4-EF18-4D49-85B3-5D7CFF61881E}" srcOrd="7" destOrd="0" presId="urn:microsoft.com/office/officeart/2005/8/layout/cycle2"/>
    <dgm:cxn modelId="{7B4E4298-795C-465F-98DC-B862CBAAD2F8}" type="presParOf" srcId="{1F3607C4-EF18-4D49-85B3-5D7CFF61881E}" destId="{0CD3D6C2-E218-4EAD-B4BA-DEC63AE33526}" srcOrd="0" destOrd="0" presId="urn:microsoft.com/office/officeart/2005/8/layout/cycle2"/>
    <dgm:cxn modelId="{0E9ECA33-159C-438E-A246-9A4B90A0D85D}" type="presParOf" srcId="{AEEB2D87-B50D-4E99-9365-DC8984F33A92}" destId="{1EB5AAB4-B4A9-4D58-B5C1-852B66A327DD}" srcOrd="8" destOrd="0" presId="urn:microsoft.com/office/officeart/2005/8/layout/cycle2"/>
    <dgm:cxn modelId="{F62DCE7D-505A-41DF-A1C9-5616FA1F0FCE}" type="presParOf" srcId="{AEEB2D87-B50D-4E99-9365-DC8984F33A92}" destId="{D2162178-B3AB-4C46-923B-44306499FA2C}" srcOrd="9" destOrd="0" presId="urn:microsoft.com/office/officeart/2005/8/layout/cycle2"/>
    <dgm:cxn modelId="{84C04A8F-3867-4476-84F0-D335723CE21C}" type="presParOf" srcId="{D2162178-B3AB-4C46-923B-44306499FA2C}" destId="{75CB7408-F03E-4E6D-807A-99E943B39BC5}" srcOrd="0" destOrd="0" presId="urn:microsoft.com/office/officeart/2005/8/layout/cycle2"/>
    <dgm:cxn modelId="{8D44C274-7BEF-476D-A1C6-69723576A040}" type="presParOf" srcId="{AEEB2D87-B50D-4E99-9365-DC8984F33A92}" destId="{3071A59C-A9AA-455C-8F7B-57CABCE4A980}" srcOrd="10" destOrd="0" presId="urn:microsoft.com/office/officeart/2005/8/layout/cycle2"/>
    <dgm:cxn modelId="{0D291FDD-0AFA-4254-AB2E-C8E5583702DB}" type="presParOf" srcId="{AEEB2D87-B50D-4E99-9365-DC8984F33A92}" destId="{7429C0AA-B75A-4DD3-BA28-CE71E546507F}" srcOrd="11" destOrd="0" presId="urn:microsoft.com/office/officeart/2005/8/layout/cycle2"/>
    <dgm:cxn modelId="{BDE078B1-09BD-481B-935F-BC7DB0D63BEA}" type="presParOf" srcId="{7429C0AA-B75A-4DD3-BA28-CE71E546507F}" destId="{E8DC5D01-4E79-4DC9-A0EB-209FC1AE9B15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F8F12B-6EC1-486A-AB04-8FA03F6ECC69}" type="doc">
      <dgm:prSet loTypeId="urn:microsoft.com/office/officeart/2005/8/layout/vList3#1" loCatId="picture" qsTypeId="urn:microsoft.com/office/officeart/2005/8/quickstyle/simple1" qsCatId="simple" csTypeId="urn:microsoft.com/office/officeart/2005/8/colors/accent1_2" csCatId="accent1" phldr="1"/>
      <dgm:spPr/>
    </dgm:pt>
    <dgm:pt modelId="{DFB0E05C-CBF4-4EBF-AC53-A68E15DBBE48}">
      <dgm:prSet phldrT="[Tekst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r>
            <a:rPr lang="pl-PL" sz="1400" dirty="0"/>
            <a:t>Rocznie rozpoznaje się u 300 kobiet</a:t>
          </a:r>
        </a:p>
      </dgm:t>
    </dgm:pt>
    <dgm:pt modelId="{7AD36281-2C22-43A9-B97D-0A451CB834EC}" type="parTrans" cxnId="{3064DEE5-08FE-4E21-88FA-96A532DCC012}">
      <dgm:prSet/>
      <dgm:spPr/>
      <dgm:t>
        <a:bodyPr/>
        <a:lstStyle/>
        <a:p>
          <a:endParaRPr lang="pl-PL"/>
        </a:p>
      </dgm:t>
    </dgm:pt>
    <dgm:pt modelId="{113B0136-A56E-4732-B642-A08903E207CE}" type="sibTrans" cxnId="{3064DEE5-08FE-4E21-88FA-96A532DCC012}">
      <dgm:prSet/>
      <dgm:spPr/>
      <dgm:t>
        <a:bodyPr/>
        <a:lstStyle/>
        <a:p>
          <a:endParaRPr lang="pl-PL"/>
        </a:p>
      </dgm:t>
    </dgm:pt>
    <dgm:pt modelId="{93F7B243-3A01-466B-9B82-64DDE8CF00E8}">
      <dgm:prSet phldrT="[Tekst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r>
            <a:rPr lang="pl-PL" sz="1400" dirty="0"/>
            <a:t>U 10 kobiet dziennie rozpoznaje się raka szyjki macicy</a:t>
          </a:r>
        </a:p>
        <a:p>
          <a:pPr algn="ctr"/>
          <a:r>
            <a:rPr lang="pl-PL" sz="1400" b="1" dirty="0"/>
            <a:t>5 kobiet dziennie umiera </a:t>
          </a:r>
        </a:p>
      </dgm:t>
    </dgm:pt>
    <dgm:pt modelId="{56F2F2C2-1BC4-422C-8347-81759FD79960}" type="parTrans" cxnId="{15F52E19-98D0-473E-9721-97CC4B561529}">
      <dgm:prSet/>
      <dgm:spPr/>
      <dgm:t>
        <a:bodyPr/>
        <a:lstStyle/>
        <a:p>
          <a:endParaRPr lang="pl-PL"/>
        </a:p>
      </dgm:t>
    </dgm:pt>
    <dgm:pt modelId="{08679392-36A2-4D9B-95FE-85B8B613BB8B}" type="sibTrans" cxnId="{15F52E19-98D0-473E-9721-97CC4B561529}">
      <dgm:prSet/>
      <dgm:spPr/>
      <dgm:t>
        <a:bodyPr/>
        <a:lstStyle/>
        <a:p>
          <a:endParaRPr lang="pl-PL"/>
        </a:p>
      </dgm:t>
    </dgm:pt>
    <dgm:pt modelId="{2EDEBC09-C591-48B9-BA86-8EE9076C116C}">
      <dgm:prSet phldrT="[Tekst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r>
            <a:rPr lang="pl-PL" sz="1400" dirty="0"/>
            <a:t>Co 18 minut umiera kobieta z powodu raka szyjki macicy</a:t>
          </a:r>
        </a:p>
      </dgm:t>
    </dgm:pt>
    <dgm:pt modelId="{4125446B-B714-4EA3-B821-FC3D3CCBA9F0}" type="parTrans" cxnId="{34FA73E4-217A-406E-A1EB-333A3EB4559E}">
      <dgm:prSet/>
      <dgm:spPr/>
      <dgm:t>
        <a:bodyPr/>
        <a:lstStyle/>
        <a:p>
          <a:endParaRPr lang="pl-PL"/>
        </a:p>
      </dgm:t>
    </dgm:pt>
    <dgm:pt modelId="{0E343B77-5F0F-44DE-957C-C32D77F39428}" type="sibTrans" cxnId="{34FA73E4-217A-406E-A1EB-333A3EB4559E}">
      <dgm:prSet/>
      <dgm:spPr/>
      <dgm:t>
        <a:bodyPr/>
        <a:lstStyle/>
        <a:p>
          <a:endParaRPr lang="pl-PL"/>
        </a:p>
      </dgm:t>
    </dgm:pt>
    <dgm:pt modelId="{2A58757D-B78B-4A34-A8D6-873C72D8F758}" type="pres">
      <dgm:prSet presAssocID="{E5F8F12B-6EC1-486A-AB04-8FA03F6ECC69}" presName="linearFlow" presStyleCnt="0">
        <dgm:presLayoutVars>
          <dgm:dir/>
          <dgm:resizeHandles val="exact"/>
        </dgm:presLayoutVars>
      </dgm:prSet>
      <dgm:spPr/>
    </dgm:pt>
    <dgm:pt modelId="{A2F716B8-1C69-4B33-AD69-F380E0A116AB}" type="pres">
      <dgm:prSet presAssocID="{DFB0E05C-CBF4-4EBF-AC53-A68E15DBBE48}" presName="composite" presStyleCnt="0"/>
      <dgm:spPr/>
    </dgm:pt>
    <dgm:pt modelId="{2704B656-589E-42E8-BA0B-2203216C481E}" type="pres">
      <dgm:prSet presAssocID="{DFB0E05C-CBF4-4EBF-AC53-A68E15DBBE48}" presName="imgShp" presStyleLbl="fgImgPlace1" presStyleIdx="0" presStyleCnt="3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5E39159E-67B6-472A-8CEB-64551EAF747A}" type="pres">
      <dgm:prSet presAssocID="{DFB0E05C-CBF4-4EBF-AC53-A68E15DBBE48}" presName="txShp" presStyleLbl="node1" presStyleIdx="0" presStyleCnt="3">
        <dgm:presLayoutVars>
          <dgm:bulletEnabled val="1"/>
        </dgm:presLayoutVars>
      </dgm:prSet>
      <dgm:spPr/>
    </dgm:pt>
    <dgm:pt modelId="{4D79B574-42D1-4703-8DD3-622D347A2089}" type="pres">
      <dgm:prSet presAssocID="{113B0136-A56E-4732-B642-A08903E207CE}" presName="spacing" presStyleCnt="0"/>
      <dgm:spPr/>
    </dgm:pt>
    <dgm:pt modelId="{A3D0E893-874A-4A42-AA6C-FA0AE5823E7E}" type="pres">
      <dgm:prSet presAssocID="{93F7B243-3A01-466B-9B82-64DDE8CF00E8}" presName="composite" presStyleCnt="0"/>
      <dgm:spPr/>
    </dgm:pt>
    <dgm:pt modelId="{56B66B78-305C-463A-8539-5A9036EC854F}" type="pres">
      <dgm:prSet presAssocID="{93F7B243-3A01-466B-9B82-64DDE8CF00E8}" presName="imgShp" presStyleLbl="fgImgPlace1" presStyleIdx="1" presStyleCnt="3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148A6A5D-092D-4AEE-B2C7-7628C64B539A}" type="pres">
      <dgm:prSet presAssocID="{93F7B243-3A01-466B-9B82-64DDE8CF00E8}" presName="txShp" presStyleLbl="node1" presStyleIdx="1" presStyleCnt="3">
        <dgm:presLayoutVars>
          <dgm:bulletEnabled val="1"/>
        </dgm:presLayoutVars>
      </dgm:prSet>
      <dgm:spPr/>
    </dgm:pt>
    <dgm:pt modelId="{97759C78-49EB-49F3-AAAD-378736D00B74}" type="pres">
      <dgm:prSet presAssocID="{08679392-36A2-4D9B-95FE-85B8B613BB8B}" presName="spacing" presStyleCnt="0"/>
      <dgm:spPr/>
    </dgm:pt>
    <dgm:pt modelId="{514650DE-3C14-4D55-AEBD-B2901073CE5C}" type="pres">
      <dgm:prSet presAssocID="{2EDEBC09-C591-48B9-BA86-8EE9076C116C}" presName="composite" presStyleCnt="0"/>
      <dgm:spPr/>
    </dgm:pt>
    <dgm:pt modelId="{B23F1FB4-B507-4CD7-9A5F-3B8CAA44AC1C}" type="pres">
      <dgm:prSet presAssocID="{2EDEBC09-C591-48B9-BA86-8EE9076C116C}" presName="imgShp" presStyleLbl="fgImgPlace1" presStyleIdx="2" presStyleCnt="3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AABD0651-9B01-4871-96A4-AFD9A8DD7747}" type="pres">
      <dgm:prSet presAssocID="{2EDEBC09-C591-48B9-BA86-8EE9076C116C}" presName="txShp" presStyleLbl="node1" presStyleIdx="2" presStyleCnt="3">
        <dgm:presLayoutVars>
          <dgm:bulletEnabled val="1"/>
        </dgm:presLayoutVars>
      </dgm:prSet>
      <dgm:spPr/>
    </dgm:pt>
  </dgm:ptLst>
  <dgm:cxnLst>
    <dgm:cxn modelId="{15F52E19-98D0-473E-9721-97CC4B561529}" srcId="{E5F8F12B-6EC1-486A-AB04-8FA03F6ECC69}" destId="{93F7B243-3A01-466B-9B82-64DDE8CF00E8}" srcOrd="1" destOrd="0" parTransId="{56F2F2C2-1BC4-422C-8347-81759FD79960}" sibTransId="{08679392-36A2-4D9B-95FE-85B8B613BB8B}"/>
    <dgm:cxn modelId="{4402A37C-45F2-4AC2-A444-6DA86A4161BD}" type="presOf" srcId="{93F7B243-3A01-466B-9B82-64DDE8CF00E8}" destId="{148A6A5D-092D-4AEE-B2C7-7628C64B539A}" srcOrd="0" destOrd="0" presId="urn:microsoft.com/office/officeart/2005/8/layout/vList3#1"/>
    <dgm:cxn modelId="{D274D97D-22BA-4F57-8AF7-34CEE3703154}" type="presOf" srcId="{E5F8F12B-6EC1-486A-AB04-8FA03F6ECC69}" destId="{2A58757D-B78B-4A34-A8D6-873C72D8F758}" srcOrd="0" destOrd="0" presId="urn:microsoft.com/office/officeart/2005/8/layout/vList3#1"/>
    <dgm:cxn modelId="{FCE2B3B0-3040-42CC-BD82-1BD2B86C803D}" type="presOf" srcId="{DFB0E05C-CBF4-4EBF-AC53-A68E15DBBE48}" destId="{5E39159E-67B6-472A-8CEB-64551EAF747A}" srcOrd="0" destOrd="0" presId="urn:microsoft.com/office/officeart/2005/8/layout/vList3#1"/>
    <dgm:cxn modelId="{6B117FBC-67B7-425D-B8C7-7C1EF6C24E8F}" type="presOf" srcId="{2EDEBC09-C591-48B9-BA86-8EE9076C116C}" destId="{AABD0651-9B01-4871-96A4-AFD9A8DD7747}" srcOrd="0" destOrd="0" presId="urn:microsoft.com/office/officeart/2005/8/layout/vList3#1"/>
    <dgm:cxn modelId="{34FA73E4-217A-406E-A1EB-333A3EB4559E}" srcId="{E5F8F12B-6EC1-486A-AB04-8FA03F6ECC69}" destId="{2EDEBC09-C591-48B9-BA86-8EE9076C116C}" srcOrd="2" destOrd="0" parTransId="{4125446B-B714-4EA3-B821-FC3D3CCBA9F0}" sibTransId="{0E343B77-5F0F-44DE-957C-C32D77F39428}"/>
    <dgm:cxn modelId="{3064DEE5-08FE-4E21-88FA-96A532DCC012}" srcId="{E5F8F12B-6EC1-486A-AB04-8FA03F6ECC69}" destId="{DFB0E05C-CBF4-4EBF-AC53-A68E15DBBE48}" srcOrd="0" destOrd="0" parTransId="{7AD36281-2C22-43A9-B97D-0A451CB834EC}" sibTransId="{113B0136-A56E-4732-B642-A08903E207CE}"/>
    <dgm:cxn modelId="{9EBCACEC-D9DA-4F8B-95D1-DDF5296F1277}" type="presParOf" srcId="{2A58757D-B78B-4A34-A8D6-873C72D8F758}" destId="{A2F716B8-1C69-4B33-AD69-F380E0A116AB}" srcOrd="0" destOrd="0" presId="urn:microsoft.com/office/officeart/2005/8/layout/vList3#1"/>
    <dgm:cxn modelId="{E9EF8566-B6F9-4779-87D9-01F35EE35014}" type="presParOf" srcId="{A2F716B8-1C69-4B33-AD69-F380E0A116AB}" destId="{2704B656-589E-42E8-BA0B-2203216C481E}" srcOrd="0" destOrd="0" presId="urn:microsoft.com/office/officeart/2005/8/layout/vList3#1"/>
    <dgm:cxn modelId="{C90AC345-B827-4E61-A17A-4222D376384B}" type="presParOf" srcId="{A2F716B8-1C69-4B33-AD69-F380E0A116AB}" destId="{5E39159E-67B6-472A-8CEB-64551EAF747A}" srcOrd="1" destOrd="0" presId="urn:microsoft.com/office/officeart/2005/8/layout/vList3#1"/>
    <dgm:cxn modelId="{E406FA68-6AB5-4B1F-B7C3-7606B0A13688}" type="presParOf" srcId="{2A58757D-B78B-4A34-A8D6-873C72D8F758}" destId="{4D79B574-42D1-4703-8DD3-622D347A2089}" srcOrd="1" destOrd="0" presId="urn:microsoft.com/office/officeart/2005/8/layout/vList3#1"/>
    <dgm:cxn modelId="{B6985F95-12DB-4F8C-B03B-E5F58ADE4976}" type="presParOf" srcId="{2A58757D-B78B-4A34-A8D6-873C72D8F758}" destId="{A3D0E893-874A-4A42-AA6C-FA0AE5823E7E}" srcOrd="2" destOrd="0" presId="urn:microsoft.com/office/officeart/2005/8/layout/vList3#1"/>
    <dgm:cxn modelId="{C00059CC-31B8-4847-B93F-C57E6CDC227D}" type="presParOf" srcId="{A3D0E893-874A-4A42-AA6C-FA0AE5823E7E}" destId="{56B66B78-305C-463A-8539-5A9036EC854F}" srcOrd="0" destOrd="0" presId="urn:microsoft.com/office/officeart/2005/8/layout/vList3#1"/>
    <dgm:cxn modelId="{F423FAFB-71CD-4584-A217-B332DCC83DBC}" type="presParOf" srcId="{A3D0E893-874A-4A42-AA6C-FA0AE5823E7E}" destId="{148A6A5D-092D-4AEE-B2C7-7628C64B539A}" srcOrd="1" destOrd="0" presId="urn:microsoft.com/office/officeart/2005/8/layout/vList3#1"/>
    <dgm:cxn modelId="{C221A528-7EA3-4D77-B5F5-F2D1E8C37966}" type="presParOf" srcId="{2A58757D-B78B-4A34-A8D6-873C72D8F758}" destId="{97759C78-49EB-49F3-AAAD-378736D00B74}" srcOrd="3" destOrd="0" presId="urn:microsoft.com/office/officeart/2005/8/layout/vList3#1"/>
    <dgm:cxn modelId="{D5BE0D58-9EAE-4394-BDA1-F54DCD87CCF3}" type="presParOf" srcId="{2A58757D-B78B-4A34-A8D6-873C72D8F758}" destId="{514650DE-3C14-4D55-AEBD-B2901073CE5C}" srcOrd="4" destOrd="0" presId="urn:microsoft.com/office/officeart/2005/8/layout/vList3#1"/>
    <dgm:cxn modelId="{B15B190E-ACEF-4B8F-BCBE-B442E11C5A5A}" type="presParOf" srcId="{514650DE-3C14-4D55-AEBD-B2901073CE5C}" destId="{B23F1FB4-B507-4CD7-9A5F-3B8CAA44AC1C}" srcOrd="0" destOrd="0" presId="urn:microsoft.com/office/officeart/2005/8/layout/vList3#1"/>
    <dgm:cxn modelId="{49E40FD2-2DCB-4D5E-8274-35CC0CF436A0}" type="presParOf" srcId="{514650DE-3C14-4D55-AEBD-B2901073CE5C}" destId="{AABD0651-9B01-4871-96A4-AFD9A8DD7747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3CD66B-8B8C-416B-B742-2BCFB79370FF}">
      <dsp:nvSpPr>
        <dsp:cNvPr id="0" name=""/>
        <dsp:cNvSpPr/>
      </dsp:nvSpPr>
      <dsp:spPr>
        <a:xfrm>
          <a:off x="3549880" y="-86563"/>
          <a:ext cx="1941851" cy="1722931"/>
        </a:xfrm>
        <a:prstGeom prst="roundRect">
          <a:avLst/>
        </a:prstGeom>
        <a:blipFill rotWithShape="0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6500" kern="1200" dirty="0"/>
        </a:p>
      </dsp:txBody>
      <dsp:txXfrm>
        <a:off x="3633987" y="-2456"/>
        <a:ext cx="1773637" cy="1554717"/>
      </dsp:txXfrm>
    </dsp:sp>
    <dsp:sp modelId="{97D6CEED-9890-4D1E-AFEA-41D8F1D77CA2}">
      <dsp:nvSpPr>
        <dsp:cNvPr id="0" name=""/>
        <dsp:cNvSpPr/>
      </dsp:nvSpPr>
      <dsp:spPr>
        <a:xfrm rot="1090116">
          <a:off x="5704755" y="1041306"/>
          <a:ext cx="739756" cy="48705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100" kern="1200"/>
        </a:p>
      </dsp:txBody>
      <dsp:txXfrm>
        <a:off x="5708397" y="1115936"/>
        <a:ext cx="593641" cy="292230"/>
      </dsp:txXfrm>
    </dsp:sp>
    <dsp:sp modelId="{53B27FE2-DA69-45F1-9AE2-4FD1B5822633}">
      <dsp:nvSpPr>
        <dsp:cNvPr id="0" name=""/>
        <dsp:cNvSpPr/>
      </dsp:nvSpPr>
      <dsp:spPr>
        <a:xfrm>
          <a:off x="6692751" y="969821"/>
          <a:ext cx="1960034" cy="1678959"/>
        </a:xfrm>
        <a:prstGeom prst="roundRect">
          <a:avLst/>
        </a:prstGeom>
        <a:blipFill rotWithShape="0">
          <a:blip xmlns:r="http://schemas.openxmlformats.org/officeDocument/2006/relationships" r:embed="rId2"/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6500" kern="1200"/>
        </a:p>
      </dsp:txBody>
      <dsp:txXfrm>
        <a:off x="6774711" y="1051781"/>
        <a:ext cx="1796114" cy="1515039"/>
      </dsp:txXfrm>
    </dsp:sp>
    <dsp:sp modelId="{FFADD3E0-58E2-4845-A1B7-CE6E1107BCB8}">
      <dsp:nvSpPr>
        <dsp:cNvPr id="0" name=""/>
        <dsp:cNvSpPr/>
      </dsp:nvSpPr>
      <dsp:spPr>
        <a:xfrm rot="5567277">
          <a:off x="7426980" y="2748544"/>
          <a:ext cx="376382" cy="48705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-225414"/>
                <a:satOff val="-17296"/>
                <a:lumOff val="1465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-225414"/>
                <a:satOff val="-17296"/>
                <a:lumOff val="1465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-225414"/>
                <a:satOff val="-17296"/>
                <a:lumOff val="1465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100" kern="1200"/>
        </a:p>
      </dsp:txBody>
      <dsp:txXfrm rot="10800000">
        <a:off x="7486184" y="2789563"/>
        <a:ext cx="263467" cy="292230"/>
      </dsp:txXfrm>
    </dsp:sp>
    <dsp:sp modelId="{7DBFF23B-B533-49BF-B127-574E2F2BA45E}">
      <dsp:nvSpPr>
        <dsp:cNvPr id="0" name=""/>
        <dsp:cNvSpPr/>
      </dsp:nvSpPr>
      <dsp:spPr>
        <a:xfrm>
          <a:off x="6515960" y="3356657"/>
          <a:ext cx="2078687" cy="1729584"/>
        </a:xfrm>
        <a:prstGeom prst="roundRect">
          <a:avLst/>
        </a:prstGeom>
        <a:blipFill rotWithShape="0">
          <a:blip xmlns:r="http://schemas.openxmlformats.org/officeDocument/2006/relationships" r:embed="rId3"/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6500" kern="1200"/>
        </a:p>
      </dsp:txBody>
      <dsp:txXfrm>
        <a:off x="6600391" y="3441088"/>
        <a:ext cx="1909825" cy="1560722"/>
      </dsp:txXfrm>
    </dsp:sp>
    <dsp:sp modelId="{21B7764D-FBE1-4B98-B003-2C8FEE1A5B2D}">
      <dsp:nvSpPr>
        <dsp:cNvPr id="0" name=""/>
        <dsp:cNvSpPr/>
      </dsp:nvSpPr>
      <dsp:spPr>
        <a:xfrm rot="10161034">
          <a:off x="5835335" y="4253895"/>
          <a:ext cx="504662" cy="48705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-450828"/>
                <a:satOff val="-34592"/>
                <a:lumOff val="293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-450828"/>
                <a:satOff val="-34592"/>
                <a:lumOff val="293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-450828"/>
                <a:satOff val="-34592"/>
                <a:lumOff val="293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100" kern="1200"/>
        </a:p>
      </dsp:txBody>
      <dsp:txXfrm rot="10800000">
        <a:off x="5980192" y="4337804"/>
        <a:ext cx="358547" cy="292230"/>
      </dsp:txXfrm>
    </dsp:sp>
    <dsp:sp modelId="{26CDB4D8-60BC-44E2-B84B-953DDC5D2C8A}">
      <dsp:nvSpPr>
        <dsp:cNvPr id="0" name=""/>
        <dsp:cNvSpPr/>
      </dsp:nvSpPr>
      <dsp:spPr>
        <a:xfrm>
          <a:off x="3482073" y="4028524"/>
          <a:ext cx="2160699" cy="1511399"/>
        </a:xfrm>
        <a:prstGeom prst="roundRect">
          <a:avLst/>
        </a:prstGeom>
        <a:blipFill rotWithShape="0">
          <a:blip xmlns:r="http://schemas.openxmlformats.org/officeDocument/2006/relationships" r:embed="rId4"/>
          <a:srcRect/>
          <a:stretch>
            <a:fillRect l="-34000" r="-34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4200" kern="1200" dirty="0"/>
        </a:p>
      </dsp:txBody>
      <dsp:txXfrm>
        <a:off x="3555853" y="4102304"/>
        <a:ext cx="2013139" cy="1363839"/>
      </dsp:txXfrm>
    </dsp:sp>
    <dsp:sp modelId="{1F3607C4-EF18-4D49-85B3-5D7CFF61881E}">
      <dsp:nvSpPr>
        <dsp:cNvPr id="0" name=""/>
        <dsp:cNvSpPr/>
      </dsp:nvSpPr>
      <dsp:spPr>
        <a:xfrm rot="11411253">
          <a:off x="2930558" y="4285006"/>
          <a:ext cx="418010" cy="48705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-676241"/>
                <a:satOff val="-51888"/>
                <a:lumOff val="4396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-676241"/>
                <a:satOff val="-51888"/>
                <a:lumOff val="4396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-676241"/>
                <a:satOff val="-51888"/>
                <a:lumOff val="4396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100" kern="1200"/>
        </a:p>
      </dsp:txBody>
      <dsp:txXfrm rot="10800000">
        <a:off x="3054972" y="4393506"/>
        <a:ext cx="292607" cy="292230"/>
      </dsp:txXfrm>
    </dsp:sp>
    <dsp:sp modelId="{1EB5AAB4-B4A9-4D58-B5C1-852B66A327DD}">
      <dsp:nvSpPr>
        <dsp:cNvPr id="0" name=""/>
        <dsp:cNvSpPr/>
      </dsp:nvSpPr>
      <dsp:spPr>
        <a:xfrm>
          <a:off x="622220" y="3356655"/>
          <a:ext cx="2140611" cy="1823674"/>
        </a:xfrm>
        <a:prstGeom prst="roundRect">
          <a:avLst/>
        </a:prstGeom>
        <a:blipFill rotWithShape="0">
          <a:blip xmlns:r="http://schemas.openxmlformats.org/officeDocument/2006/relationships" r:embed="rId5"/>
          <a:srcRect/>
          <a:stretch>
            <a:fillRect l="-25000" r="-25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2070" tIns="52070" rIns="52070" bIns="5207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4100" kern="1200" dirty="0"/>
        </a:p>
      </dsp:txBody>
      <dsp:txXfrm>
        <a:off x="711244" y="3445679"/>
        <a:ext cx="1962563" cy="1645626"/>
      </dsp:txXfrm>
    </dsp:sp>
    <dsp:sp modelId="{D2162178-B3AB-4C46-923B-44306499FA2C}">
      <dsp:nvSpPr>
        <dsp:cNvPr id="0" name=""/>
        <dsp:cNvSpPr/>
      </dsp:nvSpPr>
      <dsp:spPr>
        <a:xfrm rot="15901960">
          <a:off x="1390736" y="2765026"/>
          <a:ext cx="384567" cy="48705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-450828"/>
                <a:satOff val="-34592"/>
                <a:lumOff val="293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-450828"/>
                <a:satOff val="-34592"/>
                <a:lumOff val="293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-450828"/>
                <a:satOff val="-34592"/>
                <a:lumOff val="293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100" kern="1200"/>
        </a:p>
      </dsp:txBody>
      <dsp:txXfrm rot="10800000">
        <a:off x="1453416" y="2919904"/>
        <a:ext cx="269197" cy="292230"/>
      </dsp:txXfrm>
    </dsp:sp>
    <dsp:sp modelId="{3071A59C-A9AA-455C-8F7B-57CABCE4A980}">
      <dsp:nvSpPr>
        <dsp:cNvPr id="0" name=""/>
        <dsp:cNvSpPr/>
      </dsp:nvSpPr>
      <dsp:spPr>
        <a:xfrm>
          <a:off x="478222" y="908370"/>
          <a:ext cx="1994914" cy="1730348"/>
        </a:xfrm>
        <a:prstGeom prst="roundRect">
          <a:avLst/>
        </a:prstGeom>
        <a:blipFill rotWithShape="0">
          <a:blip xmlns:r="http://schemas.openxmlformats.org/officeDocument/2006/relationships" r:embed="rId6"/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800" kern="1200" dirty="0"/>
        </a:p>
      </dsp:txBody>
      <dsp:txXfrm>
        <a:off x="562691" y="992839"/>
        <a:ext cx="1825976" cy="1561410"/>
      </dsp:txXfrm>
    </dsp:sp>
    <dsp:sp modelId="{7429C0AA-B75A-4DD3-BA28-CE71E546507F}">
      <dsp:nvSpPr>
        <dsp:cNvPr id="0" name=""/>
        <dsp:cNvSpPr/>
      </dsp:nvSpPr>
      <dsp:spPr>
        <a:xfrm rot="20510592">
          <a:off x="2656306" y="1032953"/>
          <a:ext cx="670120" cy="48705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-225414"/>
                <a:satOff val="-17296"/>
                <a:lumOff val="1465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-225414"/>
                <a:satOff val="-17296"/>
                <a:lumOff val="1465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-225414"/>
                <a:satOff val="-17296"/>
                <a:lumOff val="1465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100" kern="1200"/>
        </a:p>
      </dsp:txBody>
      <dsp:txXfrm>
        <a:off x="2659944" y="1153129"/>
        <a:ext cx="524005" cy="2922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9159E-67B6-472A-8CEB-64551EAF747A}">
      <dsp:nvSpPr>
        <dsp:cNvPr id="0" name=""/>
        <dsp:cNvSpPr/>
      </dsp:nvSpPr>
      <dsp:spPr>
        <a:xfrm rot="10800000">
          <a:off x="1018209" y="1272"/>
          <a:ext cx="2903866" cy="114713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5856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Rocznie rozpoznaje się u 300 kobiet</a:t>
          </a:r>
        </a:p>
      </dsp:txBody>
      <dsp:txXfrm rot="10800000">
        <a:off x="1304993" y="1272"/>
        <a:ext cx="2617082" cy="1147137"/>
      </dsp:txXfrm>
    </dsp:sp>
    <dsp:sp modelId="{2704B656-589E-42E8-BA0B-2203216C481E}">
      <dsp:nvSpPr>
        <dsp:cNvPr id="0" name=""/>
        <dsp:cNvSpPr/>
      </dsp:nvSpPr>
      <dsp:spPr>
        <a:xfrm>
          <a:off x="444640" y="1272"/>
          <a:ext cx="1147137" cy="114713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8A6A5D-092D-4AEE-B2C7-7628C64B539A}">
      <dsp:nvSpPr>
        <dsp:cNvPr id="0" name=""/>
        <dsp:cNvSpPr/>
      </dsp:nvSpPr>
      <dsp:spPr>
        <a:xfrm rot="10800000">
          <a:off x="1018209" y="1490838"/>
          <a:ext cx="2903866" cy="114713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5856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U 10 kobiet dziennie rozpoznaje się raka szyjki macicy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/>
            <a:t>5 kobiet dziennie umiera </a:t>
          </a:r>
        </a:p>
      </dsp:txBody>
      <dsp:txXfrm rot="10800000">
        <a:off x="1304993" y="1490838"/>
        <a:ext cx="2617082" cy="1147137"/>
      </dsp:txXfrm>
    </dsp:sp>
    <dsp:sp modelId="{56B66B78-305C-463A-8539-5A9036EC854F}">
      <dsp:nvSpPr>
        <dsp:cNvPr id="0" name=""/>
        <dsp:cNvSpPr/>
      </dsp:nvSpPr>
      <dsp:spPr>
        <a:xfrm>
          <a:off x="444640" y="1490838"/>
          <a:ext cx="1147137" cy="114713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BD0651-9B01-4871-96A4-AFD9A8DD7747}">
      <dsp:nvSpPr>
        <dsp:cNvPr id="0" name=""/>
        <dsp:cNvSpPr/>
      </dsp:nvSpPr>
      <dsp:spPr>
        <a:xfrm rot="10800000">
          <a:off x="1018209" y="2980405"/>
          <a:ext cx="2903866" cy="114713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5856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Co 18 minut umiera kobieta z powodu raka szyjki macicy</a:t>
          </a:r>
        </a:p>
      </dsp:txBody>
      <dsp:txXfrm rot="10800000">
        <a:off x="1304993" y="2980405"/>
        <a:ext cx="2617082" cy="1147137"/>
      </dsp:txXfrm>
    </dsp:sp>
    <dsp:sp modelId="{B23F1FB4-B507-4CD7-9A5F-3B8CAA44AC1C}">
      <dsp:nvSpPr>
        <dsp:cNvPr id="0" name=""/>
        <dsp:cNvSpPr/>
      </dsp:nvSpPr>
      <dsp:spPr>
        <a:xfrm>
          <a:off x="444640" y="2980405"/>
          <a:ext cx="1147137" cy="114713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39953" cy="49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20" tIns="46310" rIns="92620" bIns="4631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bg1"/>
                </a:solidFill>
                <a:effectLst/>
                <a:latin typeface="Verdana" panose="020B0604030504040204" pitchFamily="34" charset="0"/>
                <a:cs typeface="+mn-cs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3435" y="0"/>
            <a:ext cx="2939953" cy="49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20" tIns="46310" rIns="92620" bIns="4631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effectLst/>
                <a:latin typeface="Verdana" panose="020B0604030504040204" pitchFamily="34" charset="0"/>
                <a:cs typeface="+mn-cs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096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826"/>
            <a:ext cx="2939953" cy="49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20" tIns="46310" rIns="92620" bIns="4631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bg1"/>
                </a:solidFill>
                <a:effectLst/>
                <a:latin typeface="Verdana" panose="020B0604030504040204" pitchFamily="34" charset="0"/>
                <a:cs typeface="+mn-cs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096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3435" y="9429826"/>
            <a:ext cx="2939953" cy="49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20" tIns="46310" rIns="92620" bIns="4631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fld id="{018E128B-EBE3-47BD-92FD-DBE349B2C818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39953" cy="498416"/>
          </a:xfrm>
          <a:prstGeom prst="rect">
            <a:avLst/>
          </a:prstGeom>
        </p:spPr>
        <p:txBody>
          <a:bodyPr vert="horz" lIns="92620" tIns="46310" rIns="92620" bIns="4631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1819" y="0"/>
            <a:ext cx="2939952" cy="498416"/>
          </a:xfrm>
          <a:prstGeom prst="rect">
            <a:avLst/>
          </a:prstGeom>
        </p:spPr>
        <p:txBody>
          <a:bodyPr vert="horz" lIns="92620" tIns="46310" rIns="92620" bIns="46310" rtlCol="0"/>
          <a:lstStyle>
            <a:lvl1pPr algn="r">
              <a:defRPr sz="1200"/>
            </a:lvl1pPr>
          </a:lstStyle>
          <a:p>
            <a:fld id="{A37CB592-896F-4F0E-AA4F-0DB09CBD53F7}" type="datetimeFigureOut">
              <a:rPr lang="pl-PL" smtClean="0"/>
              <a:t>27.11.2024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57288" y="1239838"/>
            <a:ext cx="4468812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20" tIns="46310" rIns="92620" bIns="4631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8824" y="4777415"/>
            <a:ext cx="5425741" cy="3908794"/>
          </a:xfrm>
          <a:prstGeom prst="rect">
            <a:avLst/>
          </a:prstGeom>
        </p:spPr>
        <p:txBody>
          <a:bodyPr vert="horz" lIns="92620" tIns="46310" rIns="92620" bIns="4631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1" y="9428223"/>
            <a:ext cx="2939953" cy="498415"/>
          </a:xfrm>
          <a:prstGeom prst="rect">
            <a:avLst/>
          </a:prstGeom>
        </p:spPr>
        <p:txBody>
          <a:bodyPr vert="horz" lIns="92620" tIns="46310" rIns="92620" bIns="4631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1819" y="9428223"/>
            <a:ext cx="2939952" cy="498415"/>
          </a:xfrm>
          <a:prstGeom prst="rect">
            <a:avLst/>
          </a:prstGeom>
        </p:spPr>
        <p:txBody>
          <a:bodyPr vert="horz" lIns="92620" tIns="46310" rIns="92620" bIns="46310" rtlCol="0" anchor="b"/>
          <a:lstStyle>
            <a:lvl1pPr algn="r">
              <a:defRPr sz="1200"/>
            </a:lvl1pPr>
          </a:lstStyle>
          <a:p>
            <a:fld id="{D8FBE955-4DB3-4463-AB6B-B50A6D3A7B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3317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FBE955-4DB3-4463-AB6B-B50A6D3A7BD6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0382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FBE955-4DB3-4463-AB6B-B50A6D3A7BD6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8426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04ECC-CFB4-4580-B60E-EA406C4B66C9}" type="datetimeFigureOut">
              <a:rPr lang="pl-PL" altLang="pl-PL"/>
              <a:pPr>
                <a:defRPr/>
              </a:pPr>
              <a:t>27.11.2024</a:t>
            </a:fld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A49810-828A-4747-9898-CB1ED5283950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29E9A-A594-480D-97C6-723AA0E4EDDD}" type="datetimeFigureOut">
              <a:rPr lang="pl-PL" altLang="pl-PL"/>
              <a:pPr>
                <a:defRPr/>
              </a:pPr>
              <a:t>27.11.2024</a:t>
            </a:fld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FC865F-A223-4994-8D65-6874E97B8FE0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385F4-6D78-476D-8DBF-61AFC196B9CA}" type="datetimeFigureOut">
              <a:rPr lang="pl-PL" altLang="pl-PL"/>
              <a:pPr>
                <a:defRPr/>
              </a:pPr>
              <a:t>27.11.2024</a:t>
            </a:fld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F2418B-450B-42F4-B29A-7B0EEBB22C1C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79388" y="1773238"/>
            <a:ext cx="2857500" cy="41148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3189288" y="1773238"/>
            <a:ext cx="2857500" cy="41148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5B13B-E56B-4461-B87E-B4FD5975E15C}" type="datetimeFigureOut">
              <a:rPr lang="pl-PL" altLang="pl-PL"/>
              <a:pPr>
                <a:defRPr/>
              </a:pPr>
              <a:t>27.11.2024</a:t>
            </a:fld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31D824-8A1F-4931-B2C0-9D23579516B7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1EE6C-2B59-484F-B43B-854FF735EF9C}" type="datetimeFigureOut">
              <a:rPr lang="pl-PL" altLang="pl-PL"/>
              <a:pPr>
                <a:defRPr/>
              </a:pPr>
              <a:t>27.11.2024</a:t>
            </a:fld>
            <a:endParaRPr lang="pl-PL" alt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CE65C0-56AF-4806-A12B-730685AA84D3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9B4819-D28F-49A4-A5AB-1BDB6A1997FC}" type="datetimeFigureOut">
              <a:rPr lang="pl-PL" altLang="pl-PL"/>
              <a:pPr>
                <a:defRPr/>
              </a:pPr>
              <a:t>27.11.2024</a:t>
            </a:fld>
            <a:endParaRPr lang="pl-PL" alt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87382-272A-4BC4-B8AD-EBEA39A991E9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6217A-4B07-4132-9874-3B27785D28DB}" type="datetimeFigureOut">
              <a:rPr lang="pl-PL" altLang="pl-PL"/>
              <a:pPr>
                <a:defRPr/>
              </a:pPr>
              <a:t>27.11.2024</a:t>
            </a:fld>
            <a:endParaRPr lang="pl-PL" alt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3FF2B1-A81A-4838-9264-0112D778E60B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D223F-B4C5-4427-B366-C527F0BEE9C0}" type="datetimeFigureOut">
              <a:rPr lang="pl-PL" altLang="pl-PL"/>
              <a:pPr>
                <a:defRPr/>
              </a:pPr>
              <a:t>27.11.2024</a:t>
            </a:fld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97A9C6-1CFE-4382-9ADD-C78F6337B631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06D64-2DD1-483D-BDDF-CB37A0576ACD}" type="datetimeFigureOut">
              <a:rPr lang="pl-PL" altLang="pl-PL"/>
              <a:pPr>
                <a:defRPr/>
              </a:pPr>
              <a:t>27.11.2024</a:t>
            </a:fld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6BCB16-3BC1-40AE-96DB-7A6F8ECC1B3F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2E30A-568D-4B7D-BFEB-396CF80E475B}" type="datetimeFigureOut">
              <a:rPr lang="pl-PL" altLang="pl-PL"/>
              <a:pPr>
                <a:defRPr/>
              </a:pPr>
              <a:t>27.11.2024</a:t>
            </a:fld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D36E12-436D-42A7-A555-CDD92FEDEDB5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5962650" y="304800"/>
            <a:ext cx="1943100" cy="55832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33350" y="304800"/>
            <a:ext cx="5676900" cy="55832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2D7A3-9716-42A7-9B94-DD2708FA9C19}" type="datetimeFigureOut">
              <a:rPr lang="pl-PL" altLang="pl-PL"/>
              <a:pPr>
                <a:defRPr/>
              </a:pPr>
              <a:t>27.11.2024</a:t>
            </a:fld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6E971E-588D-4D7A-A556-C5E550F1F4F7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335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773238"/>
            <a:ext cx="5867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2</a:t>
            </a:r>
          </a:p>
          <a:p>
            <a:pPr lvl="2"/>
            <a:r>
              <a:rPr lang="pl-PL" altLang="pl-PL"/>
              <a:t>3</a:t>
            </a:r>
          </a:p>
          <a:p>
            <a:pPr lvl="3"/>
            <a:r>
              <a:rPr lang="pl-PL" altLang="pl-PL"/>
              <a:t>4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/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B5F8138C-7630-4DD4-8516-6404E41EC19F}" type="datetimeFigureOut">
              <a:rPr lang="pl-PL" altLang="pl-PL"/>
              <a:pPr>
                <a:defRPr/>
              </a:pPr>
              <a:t>27.11.2024</a:t>
            </a:fld>
            <a:endParaRPr lang="pl-PL" altLang="pl-PL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/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26061D4-EE55-48BC-8102-4C522C90C0C8}" type="slidenum">
              <a:rPr lang="pl-PL" altLang="pl-PL"/>
              <a:pPr/>
              <a:t>‹#›</a:t>
            </a:fld>
            <a:endParaRPr lang="pl-PL" altLang="pl-PL"/>
          </a:p>
        </p:txBody>
      </p:sp>
      <p:pic>
        <p:nvPicPr>
          <p:cNvPr id="1032" name="Picture 8" descr="elementy-0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0825" y="6483350"/>
            <a:ext cx="1657350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87888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7888A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7888A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7888A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7888A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87888A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87888A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87888A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87888A"/>
          </a:solidFill>
          <a:latin typeface="Verdana" panose="020B0604030504040204" pitchFamily="34" charset="0"/>
        </a:defRPr>
      </a:lvl9pPr>
    </p:titleStyle>
    <p:bodyStyle>
      <a:lvl1pPr marL="342900" indent="-342900" algn="just" rtl="0" eaLnBrk="0" fontAlgn="base" hangingPunct="0">
        <a:spcBef>
          <a:spcPct val="20000"/>
        </a:spcBef>
        <a:spcAft>
          <a:spcPct val="0"/>
        </a:spcAft>
        <a:buClr>
          <a:srgbClr val="E95D0F"/>
        </a:buClr>
        <a:buFont typeface="Wingdings" pitchFamily="2" charset="2"/>
        <a:buBlip>
          <a:blip r:embed="rId1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rtl="0" eaLnBrk="0" fontAlgn="base" hangingPunct="0">
        <a:spcBef>
          <a:spcPct val="20000"/>
        </a:spcBef>
        <a:spcAft>
          <a:spcPct val="0"/>
        </a:spcAft>
        <a:buClr>
          <a:srgbClr val="E95D0F"/>
        </a:buClr>
        <a:buFont typeface="Wingdings" pitchFamily="2" charset="2"/>
        <a:buBlip>
          <a:blip r:embed="rId14"/>
        </a:buBlip>
        <a:defRPr sz="20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2pPr>
      <a:lvl3pPr marL="1143000" indent="-228600" algn="just" rtl="0" eaLnBrk="0" fontAlgn="base" hangingPunct="0">
        <a:spcBef>
          <a:spcPct val="20000"/>
        </a:spcBef>
        <a:spcAft>
          <a:spcPct val="0"/>
        </a:spcAft>
        <a:buClr>
          <a:srgbClr val="E95D0F"/>
        </a:buClr>
        <a:buFont typeface="Wingdings" pitchFamily="2" charset="2"/>
        <a:buBlip>
          <a:blip r:embed="rId14"/>
        </a:buBlip>
        <a:defRPr sz="20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3pPr>
      <a:lvl4pPr marL="1600200" indent="-228600" algn="just" rtl="0" eaLnBrk="0" fontAlgn="base" hangingPunct="0">
        <a:spcBef>
          <a:spcPct val="20000"/>
        </a:spcBef>
        <a:spcAft>
          <a:spcPct val="0"/>
        </a:spcAft>
        <a:buClr>
          <a:srgbClr val="E95D0F"/>
        </a:buClr>
        <a:buFont typeface="Wingdings" pitchFamily="2" charset="2"/>
        <a:buBlip>
          <a:blip r:embed="rId14"/>
        </a:buBlip>
        <a:defRPr sz="20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4pPr>
      <a:lvl5pPr marL="2057400" indent="-228600" algn="just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5"/>
        </a:buBlip>
        <a:defRPr sz="200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8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1.jpeg"/><Relationship Id="rId7" Type="http://schemas.openxmlformats.org/officeDocument/2006/relationships/image" Target="../media/image34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24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8858">
            <a:extLst>
              <a:ext uri="{FF2B5EF4-FFF2-40B4-BE49-F238E27FC236}">
                <a16:creationId xmlns:a16="http://schemas.microsoft.com/office/drawing/2014/main" id="{28A5E9AD-9913-4EB3-863B-91910825D75A}"/>
              </a:ext>
            </a:extLst>
          </p:cNvPr>
          <p:cNvGrpSpPr/>
          <p:nvPr/>
        </p:nvGrpSpPr>
        <p:grpSpPr>
          <a:xfrm>
            <a:off x="323528" y="1772816"/>
            <a:ext cx="2741290" cy="2423277"/>
            <a:chOff x="-2336" y="-1790"/>
            <a:chExt cx="1865375" cy="1642872"/>
          </a:xfrm>
        </p:grpSpPr>
        <p:pic>
          <p:nvPicPr>
            <p:cNvPr id="8" name="Picture 9155">
              <a:extLst>
                <a:ext uri="{FF2B5EF4-FFF2-40B4-BE49-F238E27FC236}">
                  <a16:creationId xmlns:a16="http://schemas.microsoft.com/office/drawing/2014/main" id="{47B1A2E2-D9B5-44F9-A1AF-FE01723A1E8C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2336" y="-1790"/>
              <a:ext cx="1307592" cy="1097280"/>
            </a:xfrm>
            <a:prstGeom prst="rect">
              <a:avLst/>
            </a:prstGeom>
          </p:spPr>
        </p:pic>
        <p:pic>
          <p:nvPicPr>
            <p:cNvPr id="9" name="Picture 9154">
              <a:extLst>
                <a:ext uri="{FF2B5EF4-FFF2-40B4-BE49-F238E27FC236}">
                  <a16:creationId xmlns:a16="http://schemas.microsoft.com/office/drawing/2014/main" id="{7BC1C15B-CCE3-44E6-BC1F-33F3612556C0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302207" y="-1790"/>
              <a:ext cx="560832" cy="1642872"/>
            </a:xfrm>
            <a:prstGeom prst="rect">
              <a:avLst/>
            </a:prstGeom>
          </p:spPr>
        </p:pic>
        <p:pic>
          <p:nvPicPr>
            <p:cNvPr id="10" name="Picture 9156">
              <a:extLst>
                <a:ext uri="{FF2B5EF4-FFF2-40B4-BE49-F238E27FC236}">
                  <a16:creationId xmlns:a16="http://schemas.microsoft.com/office/drawing/2014/main" id="{51749FF4-849E-4BD7-8CCF-C06A7BFC8093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-2336" y="1090409"/>
              <a:ext cx="1307592" cy="54864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19672" y="512341"/>
            <a:ext cx="7283854" cy="2520950"/>
          </a:xfrm>
        </p:spPr>
        <p:txBody>
          <a:bodyPr/>
          <a:lstStyle/>
          <a:p>
            <a:pPr eaLnBrk="1" hangingPunct="1">
              <a:defRPr/>
            </a:pPr>
            <a:r>
              <a:rPr lang="pl-PL" altLang="pl-PL" sz="4000" b="0" dirty="0">
                <a:solidFill>
                  <a:schemeClr val="accent2">
                    <a:lumMod val="50000"/>
                  </a:schemeClr>
                </a:solidFill>
              </a:rPr>
              <a:t>ZAPOBIEGAJMY </a:t>
            </a:r>
            <a:br>
              <a:rPr lang="pl-PL" altLang="pl-PL" sz="4000" b="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altLang="pl-PL" sz="4000" b="0" dirty="0">
                <a:solidFill>
                  <a:schemeClr val="accent2">
                    <a:lumMod val="50000"/>
                  </a:schemeClr>
                </a:solidFill>
              </a:rPr>
              <a:t>RAKOWI SZYJKI MACICY</a:t>
            </a:r>
            <a:br>
              <a:rPr lang="pl-PL" altLang="pl-PL" sz="4000" b="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altLang="pl-PL" sz="4000" b="0" dirty="0">
                <a:solidFill>
                  <a:schemeClr val="accent2">
                    <a:lumMod val="50000"/>
                  </a:schemeClr>
                </a:solidFill>
              </a:rPr>
              <a:t>I INNYM NOWOTWOROM HPV ZALEŻNYM</a:t>
            </a:r>
            <a:endParaRPr lang="pl-PL" sz="4000" b="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076" name="Podtytuł 2"/>
          <p:cNvSpPr>
            <a:spLocks noGrp="1"/>
          </p:cNvSpPr>
          <p:nvPr>
            <p:ph type="subTitle" idx="1"/>
          </p:nvPr>
        </p:nvSpPr>
        <p:spPr>
          <a:xfrm>
            <a:off x="2921339" y="4207333"/>
            <a:ext cx="4680520" cy="714604"/>
          </a:xfrm>
        </p:spPr>
        <p:txBody>
          <a:bodyPr/>
          <a:lstStyle/>
          <a:p>
            <a:pPr eaLnBrk="1" hangingPunct="1"/>
            <a:r>
              <a:rPr lang="pl-PL" altLang="pl-PL" dirty="0">
                <a:solidFill>
                  <a:schemeClr val="accent2">
                    <a:lumMod val="50000"/>
                  </a:schemeClr>
                </a:solidFill>
              </a:rPr>
              <a:t>Zdrowie</a:t>
            </a:r>
            <a:r>
              <a:rPr lang="pl-PL" altLang="pl-PL" dirty="0">
                <a:solidFill>
                  <a:srgbClr val="002060"/>
                </a:solidFill>
              </a:rPr>
              <a:t> i bezpieczeństwo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E0CB048-8634-4404-8B30-E3DABCAFB6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8" y="5413134"/>
            <a:ext cx="1772842" cy="824178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E748C37B-1338-4211-A4A5-60482AE9FE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0708" y="6237312"/>
            <a:ext cx="2976834" cy="484601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612576" y="1010089"/>
            <a:ext cx="8763000" cy="815975"/>
          </a:xfrm>
        </p:spPr>
        <p:txBody>
          <a:bodyPr/>
          <a:lstStyle/>
          <a:p>
            <a:pPr algn="ctr" eaLnBrk="1" hangingPunct="1"/>
            <a:r>
              <a:rPr lang="pl-PL" altLang="pl-PL" sz="3500" b="0" dirty="0">
                <a:solidFill>
                  <a:schemeClr val="accent2">
                    <a:lumMod val="50000"/>
                  </a:schemeClr>
                </a:solidFill>
              </a:rPr>
              <a:t>ZDROWIE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2205038"/>
            <a:ext cx="6361113" cy="31686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pl-PL" altLang="pl-PL" sz="2000" dirty="0"/>
              <a:t>Według WHO, </a:t>
            </a:r>
            <a:r>
              <a:rPr lang="pl-PL" altLang="pl-PL" sz="2000" b="1" dirty="0"/>
              <a:t>zdrowie</a:t>
            </a:r>
            <a:r>
              <a:rPr lang="pl-PL" altLang="pl-PL" sz="2000" dirty="0"/>
              <a:t> to stan dobrego samopoczucia fizycznego, psychicznego i społecznego, a nie tylko brak choroby lub niepełnosprawności.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pl-PL" altLang="pl-PL" sz="2000" dirty="0"/>
          </a:p>
          <a:p>
            <a:pPr eaLnBrk="1" hangingPunct="1">
              <a:lnSpc>
                <a:spcPct val="90000"/>
              </a:lnSpc>
              <a:defRPr/>
            </a:pPr>
            <a:r>
              <a:rPr lang="pl-PL" altLang="pl-PL" sz="2000" dirty="0"/>
              <a:t>Zdrowie to również zdolność do pełnienia ról społecznych, adaptacji do zmian środowiska i radzenia sobie z tymi zmianami.</a:t>
            </a:r>
          </a:p>
        </p:txBody>
      </p:sp>
      <p:pic>
        <p:nvPicPr>
          <p:cNvPr id="4100" name="Picture 7" descr="d:\Documents and Settings\umewza02\Pulpit\HPV\WH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479" y="2348880"/>
            <a:ext cx="2286000" cy="1760538"/>
          </a:xfrm>
          <a:prstGeom prst="rect">
            <a:avLst/>
          </a:prstGeom>
          <a:noFill/>
          <a:ln w="44450">
            <a:solidFill>
              <a:schemeClr val="bg1"/>
            </a:solidFill>
            <a:miter lim="800000"/>
            <a:headEnd/>
            <a:tailEnd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B1EA871B-D5DF-4E8B-AE8A-A9861447F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6373" y="6310915"/>
            <a:ext cx="2975106" cy="487722"/>
          </a:xfrm>
          <a:prstGeom prst="rect">
            <a:avLst/>
          </a:prstGeom>
        </p:spPr>
      </p:pic>
      <p:grpSp>
        <p:nvGrpSpPr>
          <p:cNvPr id="7" name="Group 8858">
            <a:extLst>
              <a:ext uri="{FF2B5EF4-FFF2-40B4-BE49-F238E27FC236}">
                <a16:creationId xmlns:a16="http://schemas.microsoft.com/office/drawing/2014/main" id="{78D35FC2-7CB2-4B42-B139-434FD542DFA0}"/>
              </a:ext>
            </a:extLst>
          </p:cNvPr>
          <p:cNvGrpSpPr/>
          <p:nvPr/>
        </p:nvGrpSpPr>
        <p:grpSpPr>
          <a:xfrm>
            <a:off x="611560" y="297979"/>
            <a:ext cx="1224136" cy="1074767"/>
            <a:chOff x="-2336" y="-1790"/>
            <a:chExt cx="1865375" cy="1642872"/>
          </a:xfrm>
        </p:grpSpPr>
        <p:pic>
          <p:nvPicPr>
            <p:cNvPr id="8" name="Picture 9155">
              <a:extLst>
                <a:ext uri="{FF2B5EF4-FFF2-40B4-BE49-F238E27FC236}">
                  <a16:creationId xmlns:a16="http://schemas.microsoft.com/office/drawing/2014/main" id="{5A97EDC0-E9D6-4CD3-ACDD-528695C2CCCF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-2336" y="-1790"/>
              <a:ext cx="1307592" cy="1097280"/>
            </a:xfrm>
            <a:prstGeom prst="rect">
              <a:avLst/>
            </a:prstGeom>
          </p:spPr>
        </p:pic>
        <p:pic>
          <p:nvPicPr>
            <p:cNvPr id="9" name="Picture 9154">
              <a:extLst>
                <a:ext uri="{FF2B5EF4-FFF2-40B4-BE49-F238E27FC236}">
                  <a16:creationId xmlns:a16="http://schemas.microsoft.com/office/drawing/2014/main" id="{6B5BBA9A-16E8-4B08-9B7E-7F1A69394B48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302207" y="-1790"/>
              <a:ext cx="560832" cy="1642872"/>
            </a:xfrm>
            <a:prstGeom prst="rect">
              <a:avLst/>
            </a:prstGeom>
          </p:spPr>
        </p:pic>
        <p:pic>
          <p:nvPicPr>
            <p:cNvPr id="10" name="Picture 9156">
              <a:extLst>
                <a:ext uri="{FF2B5EF4-FFF2-40B4-BE49-F238E27FC236}">
                  <a16:creationId xmlns:a16="http://schemas.microsoft.com/office/drawing/2014/main" id="{57DD3C1F-3FF9-404A-96A4-D4747F58ABF3}"/>
                </a:ext>
              </a:extLst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-2336" y="1090409"/>
              <a:ext cx="1307592" cy="5486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ykres 2"/>
          <p:cNvPicPr>
            <a:picLocks noGrp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229200" y="0"/>
            <a:ext cx="21239163" cy="7310438"/>
          </a:xfrm>
          <a:prstGeom prst="rect">
            <a:avLst/>
          </a:prstGeom>
          <a:noFill/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4C30A3D2-1D38-4844-8469-14FC10003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6165304"/>
            <a:ext cx="2975106" cy="487722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0CBA26BA-9F05-4ACC-9680-FE508D066A8C}"/>
              </a:ext>
            </a:extLst>
          </p:cNvPr>
          <p:cNvSpPr txBox="1"/>
          <p:nvPr/>
        </p:nvSpPr>
        <p:spPr>
          <a:xfrm>
            <a:off x="1765016" y="358243"/>
            <a:ext cx="683949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CZYNNIKI WPŁYWAJĄCE NA ZDROWIE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D170A47-3408-4FE7-B595-9B478E2EC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90" y="233264"/>
            <a:ext cx="1225402" cy="107908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305710195"/>
              </p:ext>
            </p:extLst>
          </p:nvPr>
        </p:nvGraphicFramePr>
        <p:xfrm>
          <a:off x="133350" y="1080456"/>
          <a:ext cx="9010650" cy="5777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147" name="Rectangle 2"/>
          <p:cNvSpPr txBox="1">
            <a:spLocks noChangeArrowheads="1"/>
          </p:cNvSpPr>
          <p:nvPr/>
        </p:nvSpPr>
        <p:spPr bwMode="auto">
          <a:xfrm>
            <a:off x="292100" y="145733"/>
            <a:ext cx="901065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pl-PL" altLang="pl-PL" sz="3200" dirty="0">
                <a:solidFill>
                  <a:schemeClr val="accent2">
                    <a:lumMod val="50000"/>
                  </a:schemeClr>
                </a:solidFill>
                <a:latin typeface="Verdana" pitchFamily="34" charset="0"/>
              </a:rPr>
              <a:t>STYL ŻYCIA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3708400" y="3461527"/>
            <a:ext cx="1871663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defRPr/>
            </a:pPr>
            <a:r>
              <a:rPr lang="pl-PL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50%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95A07EE-0B90-4C25-ABC2-7E2AA92076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555" y="6295051"/>
            <a:ext cx="2975106" cy="487722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377CEC3F-7FC5-4F60-FB48-69C2BEEC12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490" y="233264"/>
            <a:ext cx="1225402" cy="107908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381000"/>
            <a:ext cx="8839200" cy="1143000"/>
          </a:xfrm>
        </p:spPr>
        <p:txBody>
          <a:bodyPr/>
          <a:lstStyle/>
          <a:p>
            <a:pPr algn="ctr" eaLnBrk="1" hangingPunct="1"/>
            <a:r>
              <a:rPr lang="pl-PL" altLang="pl-PL" sz="3500" b="0" dirty="0">
                <a:solidFill>
                  <a:schemeClr val="accent2">
                    <a:lumMod val="50000"/>
                  </a:schemeClr>
                </a:solidFill>
              </a:rPr>
              <a:t>ZDROWIE I CHOROBA</a:t>
            </a:r>
          </a:p>
        </p:txBody>
      </p:sp>
      <p:sp>
        <p:nvSpPr>
          <p:cNvPr id="24579" name="AutoShape 3"/>
          <p:cNvSpPr>
            <a:spLocks noChangeArrowheads="1"/>
          </p:cNvSpPr>
          <p:nvPr/>
        </p:nvSpPr>
        <p:spPr bwMode="auto">
          <a:xfrm>
            <a:off x="314325" y="1701800"/>
            <a:ext cx="8210550" cy="1008063"/>
          </a:xfrm>
          <a:prstGeom prst="flowChartAlternateProcess">
            <a:avLst/>
          </a:prstGeom>
          <a:solidFill>
            <a:schemeClr val="accent1">
              <a:lumMod val="50000"/>
            </a:schemeClr>
          </a:solidFill>
          <a:ln w="254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Times New Roman" panose="02020603050405020304" pitchFamily="18" charset="0"/>
              </a:rPr>
              <a:t>Zdrowie i choroba s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ą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Times New Roman" panose="02020603050405020304" pitchFamily="18" charset="0"/>
              </a:rPr>
              <a:t> dwoma kra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ń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Times New Roman" panose="02020603050405020304" pitchFamily="18" charset="0"/>
              </a:rPr>
              <a:t>cami tego samego „kontinuum”, na którym z jednej strony oznaczone jest maksimum zdrowia,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 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Times New Roman" panose="02020603050405020304" pitchFamily="18" charset="0"/>
              </a:rPr>
              <a:t>z drugiej maksimum choroby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.</a:t>
            </a:r>
            <a:endParaRPr lang="pl-PL" altLang="pl-PL" sz="2800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7172" name="AutoShape 7"/>
          <p:cNvSpPr>
            <a:spLocks noChangeArrowheads="1"/>
          </p:cNvSpPr>
          <p:nvPr/>
        </p:nvSpPr>
        <p:spPr bwMode="auto">
          <a:xfrm>
            <a:off x="152400" y="4419600"/>
            <a:ext cx="8763000" cy="533400"/>
          </a:xfrm>
          <a:prstGeom prst="leftRightArrow">
            <a:avLst>
              <a:gd name="adj1" fmla="val 50000"/>
              <a:gd name="adj2" fmla="val 328571"/>
            </a:avLst>
          </a:prstGeom>
          <a:gradFill rotWithShape="0">
            <a:gsLst>
              <a:gs pos="0">
                <a:srgbClr val="FF0000"/>
              </a:gs>
              <a:gs pos="100000">
                <a:srgbClr val="004645"/>
              </a:gs>
            </a:gsLst>
            <a:lin ang="0" scaled="1"/>
          </a:gradFill>
          <a:ln w="254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eaLnBrk="1" hangingPunct="1"/>
            <a:endParaRPr lang="pl-PL" altLang="pl-PL" sz="20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7315200" y="5029200"/>
            <a:ext cx="1828800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pl-PL" altLang="pl-PL" sz="1800">
                <a:solidFill>
                  <a:srgbClr val="00464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cs typeface="+mn-cs"/>
              </a:rPr>
              <a:t>MAKSIMUM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pl-PL" altLang="pl-PL" sz="1800">
                <a:solidFill>
                  <a:srgbClr val="00464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cs typeface="+mn-cs"/>
              </a:rPr>
              <a:t>ZDROWIA</a:t>
            </a:r>
          </a:p>
        </p:txBody>
      </p:sp>
      <p:sp>
        <p:nvSpPr>
          <p:cNvPr id="7174" name="AutoShape 10"/>
          <p:cNvSpPr>
            <a:spLocks noChangeArrowheads="1"/>
          </p:cNvSpPr>
          <p:nvPr/>
        </p:nvSpPr>
        <p:spPr bwMode="auto">
          <a:xfrm rot="5400000">
            <a:off x="2571750" y="3448050"/>
            <a:ext cx="381000" cy="495300"/>
          </a:xfrm>
          <a:custGeom>
            <a:avLst/>
            <a:gdLst>
              <a:gd name="T0" fmla="*/ 285750 w 21600"/>
              <a:gd name="T1" fmla="*/ 0 h 21600"/>
              <a:gd name="T2" fmla="*/ 0 w 21600"/>
              <a:gd name="T3" fmla="*/ 247650 h 21600"/>
              <a:gd name="T4" fmla="*/ 285750 w 21600"/>
              <a:gd name="T5" fmla="*/ 495300 h 21600"/>
              <a:gd name="T6" fmla="*/ 381000 w 21600"/>
              <a:gd name="T7" fmla="*/ 2476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FF0000"/>
              </a:gs>
            </a:gsLst>
            <a:lin ang="5400000" scaled="1"/>
          </a:gradFill>
          <a:ln w="254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5" name="AutoShape 11"/>
          <p:cNvSpPr>
            <a:spLocks noChangeArrowheads="1"/>
          </p:cNvSpPr>
          <p:nvPr/>
        </p:nvSpPr>
        <p:spPr bwMode="auto">
          <a:xfrm rot="5400000">
            <a:off x="4171950" y="3448050"/>
            <a:ext cx="381000" cy="495300"/>
          </a:xfrm>
          <a:custGeom>
            <a:avLst/>
            <a:gdLst>
              <a:gd name="T0" fmla="*/ 285750 w 21600"/>
              <a:gd name="T1" fmla="*/ 0 h 21600"/>
              <a:gd name="T2" fmla="*/ 0 w 21600"/>
              <a:gd name="T3" fmla="*/ 247650 h 21600"/>
              <a:gd name="T4" fmla="*/ 285750 w 21600"/>
              <a:gd name="T5" fmla="*/ 495300 h 21600"/>
              <a:gd name="T6" fmla="*/ 381000 w 21600"/>
              <a:gd name="T7" fmla="*/ 2476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FF0000"/>
              </a:gs>
            </a:gsLst>
            <a:lin ang="5400000" scaled="1"/>
          </a:gradFill>
          <a:ln w="254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6" name="AutoShape 12"/>
          <p:cNvSpPr>
            <a:spLocks noChangeArrowheads="1"/>
          </p:cNvSpPr>
          <p:nvPr/>
        </p:nvSpPr>
        <p:spPr bwMode="auto">
          <a:xfrm rot="5400000">
            <a:off x="4933950" y="3448050"/>
            <a:ext cx="381000" cy="495300"/>
          </a:xfrm>
          <a:custGeom>
            <a:avLst/>
            <a:gdLst>
              <a:gd name="T0" fmla="*/ 285750 w 21600"/>
              <a:gd name="T1" fmla="*/ 0 h 21600"/>
              <a:gd name="T2" fmla="*/ 0 w 21600"/>
              <a:gd name="T3" fmla="*/ 247650 h 21600"/>
              <a:gd name="T4" fmla="*/ 285750 w 21600"/>
              <a:gd name="T5" fmla="*/ 495300 h 21600"/>
              <a:gd name="T6" fmla="*/ 381000 w 21600"/>
              <a:gd name="T7" fmla="*/ 2476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527406"/>
              </a:gs>
            </a:gsLst>
            <a:lin ang="5400000" scaled="1"/>
          </a:gradFill>
          <a:ln w="254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7" name="AutoShape 13"/>
          <p:cNvSpPr>
            <a:spLocks noChangeArrowheads="1"/>
          </p:cNvSpPr>
          <p:nvPr/>
        </p:nvSpPr>
        <p:spPr bwMode="auto">
          <a:xfrm rot="5400000">
            <a:off x="3409950" y="3448050"/>
            <a:ext cx="381000" cy="495300"/>
          </a:xfrm>
          <a:custGeom>
            <a:avLst/>
            <a:gdLst>
              <a:gd name="T0" fmla="*/ 285750 w 21600"/>
              <a:gd name="T1" fmla="*/ 0 h 21600"/>
              <a:gd name="T2" fmla="*/ 0 w 21600"/>
              <a:gd name="T3" fmla="*/ 247650 h 21600"/>
              <a:gd name="T4" fmla="*/ 285750 w 21600"/>
              <a:gd name="T5" fmla="*/ 495300 h 21600"/>
              <a:gd name="T6" fmla="*/ 381000 w 21600"/>
              <a:gd name="T7" fmla="*/ 2476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FF0000"/>
              </a:gs>
            </a:gsLst>
            <a:lin ang="5400000" scaled="1"/>
          </a:gradFill>
          <a:ln w="254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8" name="AutoShape 14"/>
          <p:cNvSpPr>
            <a:spLocks noChangeArrowheads="1"/>
          </p:cNvSpPr>
          <p:nvPr/>
        </p:nvSpPr>
        <p:spPr bwMode="auto">
          <a:xfrm rot="5400000">
            <a:off x="6457950" y="3448050"/>
            <a:ext cx="381000" cy="495300"/>
          </a:xfrm>
          <a:custGeom>
            <a:avLst/>
            <a:gdLst>
              <a:gd name="T0" fmla="*/ 285750 w 21600"/>
              <a:gd name="T1" fmla="*/ 0 h 21600"/>
              <a:gd name="T2" fmla="*/ 0 w 21600"/>
              <a:gd name="T3" fmla="*/ 247650 h 21600"/>
              <a:gd name="T4" fmla="*/ 285750 w 21600"/>
              <a:gd name="T5" fmla="*/ 495300 h 21600"/>
              <a:gd name="T6" fmla="*/ 381000 w 21600"/>
              <a:gd name="T7" fmla="*/ 2476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527406"/>
              </a:gs>
            </a:gsLst>
            <a:lin ang="5400000" scaled="1"/>
          </a:gradFill>
          <a:ln w="254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91" name="AutoShape 15"/>
          <p:cNvSpPr>
            <a:spLocks noChangeArrowheads="1"/>
          </p:cNvSpPr>
          <p:nvPr/>
        </p:nvSpPr>
        <p:spPr bwMode="auto">
          <a:xfrm>
            <a:off x="2057400" y="2971800"/>
            <a:ext cx="5105400" cy="381000"/>
          </a:xfrm>
          <a:prstGeom prst="flowChartTerminator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pl-PL" altLang="pl-PL" sz="20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ZACHOWANIA ZDROWOTNE</a:t>
            </a:r>
          </a:p>
        </p:txBody>
      </p:sp>
      <p:sp>
        <p:nvSpPr>
          <p:cNvPr id="7180" name="AutoShape 17"/>
          <p:cNvSpPr>
            <a:spLocks noChangeArrowheads="1"/>
          </p:cNvSpPr>
          <p:nvPr/>
        </p:nvSpPr>
        <p:spPr bwMode="auto">
          <a:xfrm rot="5400000">
            <a:off x="5695950" y="3448050"/>
            <a:ext cx="381000" cy="495300"/>
          </a:xfrm>
          <a:custGeom>
            <a:avLst/>
            <a:gdLst>
              <a:gd name="T0" fmla="*/ 285750 w 21600"/>
              <a:gd name="T1" fmla="*/ 0 h 21600"/>
              <a:gd name="T2" fmla="*/ 0 w 21600"/>
              <a:gd name="T3" fmla="*/ 247650 h 21600"/>
              <a:gd name="T4" fmla="*/ 285750 w 21600"/>
              <a:gd name="T5" fmla="*/ 495300 h 21600"/>
              <a:gd name="T6" fmla="*/ 381000 w 21600"/>
              <a:gd name="T7" fmla="*/ 2476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527406"/>
              </a:gs>
            </a:gsLst>
            <a:lin ang="5400000" scaled="1"/>
          </a:gradFill>
          <a:ln w="254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2133600" y="3962400"/>
            <a:ext cx="266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l-PL" altLang="pl-PL" sz="1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cs typeface="+mn-cs"/>
              </a:rPr>
              <a:t>zagrażające zdrowiu</a:t>
            </a:r>
          </a:p>
        </p:txBody>
      </p:sp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4724400" y="39624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l-PL" altLang="pl-PL" sz="1800" dirty="0">
                <a:solidFill>
                  <a:srgbClr val="005B5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cs typeface="+mn-cs"/>
              </a:rPr>
              <a:t>sprzyjające zdrowiu</a:t>
            </a:r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-228600" y="5105400"/>
            <a:ext cx="1981200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pl-PL" altLang="pl-PL" sz="18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cs typeface="+mn-cs"/>
              </a:rPr>
              <a:t>MAKSIMUM</a:t>
            </a:r>
            <a:endParaRPr lang="pl-PL" altLang="pl-PL" sz="2800" b="1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anose="020B0604030504040204" pitchFamily="34" charset="0"/>
              <a:cs typeface="+mn-cs"/>
            </a:endParaRPr>
          </a:p>
          <a:p>
            <a:pPr algn="r"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pl-PL" altLang="pl-PL" sz="18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cs typeface="+mn-cs"/>
              </a:rPr>
              <a:t>CHOROBY</a:t>
            </a:r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9BBB8FE1-9B71-4D2D-9A91-C94622AEA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9555" y="6295051"/>
            <a:ext cx="2975106" cy="487722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6A68C173-E578-4618-B609-85CF8CFE3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55" y="228600"/>
            <a:ext cx="1225402" cy="107908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9961C595-7EBB-DC02-96C9-7D1B106E6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373757">
            <a:off x="230699" y="85122"/>
            <a:ext cx="1225402" cy="1079086"/>
          </a:xfrm>
          <a:prstGeom prst="rect">
            <a:avLst/>
          </a:prstGeom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30238" y="365126"/>
            <a:ext cx="8484504" cy="1112838"/>
          </a:xfrm>
        </p:spPr>
        <p:txBody>
          <a:bodyPr/>
          <a:lstStyle/>
          <a:p>
            <a:pPr algn="ctr" eaLnBrk="1" hangingPunct="1"/>
            <a:r>
              <a:rPr lang="pl-PL" altLang="pl-PL" sz="2400" b="0" dirty="0">
                <a:solidFill>
                  <a:schemeClr val="accent2">
                    <a:lumMod val="50000"/>
                  </a:schemeClr>
                </a:solidFill>
              </a:rPr>
              <a:t>Czynniki wpływające na zdrowie i jego zagrożenia</a:t>
            </a:r>
          </a:p>
        </p:txBody>
      </p:sp>
      <p:sp>
        <p:nvSpPr>
          <p:cNvPr id="25604" name="Oval 4"/>
          <p:cNvSpPr>
            <a:spLocks noChangeArrowheads="1"/>
          </p:cNvSpPr>
          <p:nvPr/>
        </p:nvSpPr>
        <p:spPr bwMode="auto">
          <a:xfrm>
            <a:off x="5054600" y="1550988"/>
            <a:ext cx="3048000" cy="9842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l-PL" altLang="pl-PL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SPRZYJAJĄCE ZDROWIU</a:t>
            </a:r>
            <a:endParaRPr lang="pl-PL" altLang="pl-PL" dirty="0">
              <a:latin typeface="Verdana" panose="020B0604030504040204" pitchFamily="34" charset="0"/>
              <a:cs typeface="+mn-cs"/>
            </a:endParaRPr>
          </a:p>
        </p:txBody>
      </p:sp>
      <p:sp>
        <p:nvSpPr>
          <p:cNvPr id="25605" name="Oval 5"/>
          <p:cNvSpPr>
            <a:spLocks noChangeArrowheads="1"/>
          </p:cNvSpPr>
          <p:nvPr/>
        </p:nvSpPr>
        <p:spPr bwMode="auto">
          <a:xfrm>
            <a:off x="963613" y="1515083"/>
            <a:ext cx="3200400" cy="984250"/>
          </a:xfrm>
          <a:prstGeom prst="ellipse">
            <a:avLst/>
          </a:prstGeom>
          <a:solidFill>
            <a:srgbClr val="FF6699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l-PL" altLang="pl-PL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ZAGRAŻAJĄCE ZDROWIU</a:t>
            </a:r>
            <a:endParaRPr lang="pl-PL" altLang="pl-PL" dirty="0">
              <a:latin typeface="Verdana" panose="020B0604030504040204" pitchFamily="34" charset="0"/>
              <a:cs typeface="+mn-cs"/>
            </a:endParaRPr>
          </a:p>
        </p:txBody>
      </p:sp>
      <p:sp>
        <p:nvSpPr>
          <p:cNvPr id="8197" name="AutoShape 7"/>
          <p:cNvSpPr>
            <a:spLocks noChangeArrowheads="1"/>
          </p:cNvSpPr>
          <p:nvPr/>
        </p:nvSpPr>
        <p:spPr bwMode="auto">
          <a:xfrm>
            <a:off x="630238" y="2573338"/>
            <a:ext cx="1600200" cy="796925"/>
          </a:xfrm>
          <a:prstGeom prst="roundRect">
            <a:avLst>
              <a:gd name="adj" fmla="val 16667"/>
            </a:avLst>
          </a:prstGeom>
          <a:solidFill>
            <a:srgbClr val="FF6699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 eaLnBrk="1" hangingPunct="1"/>
            <a:r>
              <a:rPr lang="pl-PL" altLang="pl-PL" sz="2000" dirty="0">
                <a:solidFill>
                  <a:schemeClr val="bg1"/>
                </a:solidFill>
                <a:latin typeface="Verdana" pitchFamily="34" charset="0"/>
              </a:rPr>
              <a:t>palenie</a:t>
            </a:r>
            <a:r>
              <a:rPr lang="pl-PL" altLang="pl-PL" sz="20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pl-PL" altLang="pl-PL" sz="2000" dirty="0">
                <a:solidFill>
                  <a:schemeClr val="bg1"/>
                </a:solidFill>
                <a:latin typeface="Verdana" pitchFamily="34" charset="0"/>
              </a:rPr>
              <a:t>tytoniu</a:t>
            </a:r>
          </a:p>
        </p:txBody>
      </p:sp>
      <p:sp>
        <p:nvSpPr>
          <p:cNvPr id="8198" name="AutoShape 9"/>
          <p:cNvSpPr>
            <a:spLocks noChangeArrowheads="1"/>
          </p:cNvSpPr>
          <p:nvPr/>
        </p:nvSpPr>
        <p:spPr bwMode="auto">
          <a:xfrm>
            <a:off x="2990850" y="2573338"/>
            <a:ext cx="1371600" cy="796925"/>
          </a:xfrm>
          <a:prstGeom prst="roundRect">
            <a:avLst>
              <a:gd name="adj" fmla="val 16667"/>
            </a:avLst>
          </a:prstGeom>
          <a:solidFill>
            <a:srgbClr val="FF6699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 eaLnBrk="1" hangingPunct="1"/>
            <a:r>
              <a:rPr lang="pl-PL" altLang="pl-PL" sz="2000" dirty="0">
                <a:solidFill>
                  <a:schemeClr val="bg1"/>
                </a:solidFill>
                <a:latin typeface="Verdana" pitchFamily="34" charset="0"/>
              </a:rPr>
              <a:t>picie alkoholu</a:t>
            </a:r>
          </a:p>
        </p:txBody>
      </p:sp>
      <p:sp>
        <p:nvSpPr>
          <p:cNvPr id="8199" name="AutoShape 11"/>
          <p:cNvSpPr>
            <a:spLocks noChangeArrowheads="1"/>
          </p:cNvSpPr>
          <p:nvPr/>
        </p:nvSpPr>
        <p:spPr bwMode="auto">
          <a:xfrm>
            <a:off x="1573213" y="4870450"/>
            <a:ext cx="1982787" cy="796925"/>
          </a:xfrm>
          <a:prstGeom prst="roundRect">
            <a:avLst>
              <a:gd name="adj" fmla="val 16667"/>
            </a:avLst>
          </a:prstGeom>
          <a:solidFill>
            <a:srgbClr val="FF6699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 eaLnBrk="1" hangingPunct="1"/>
            <a:r>
              <a:rPr lang="pl-PL" altLang="pl-PL" sz="2000" dirty="0">
                <a:solidFill>
                  <a:schemeClr val="bg1"/>
                </a:solidFill>
                <a:latin typeface="Verdana" pitchFamily="34" charset="0"/>
              </a:rPr>
              <a:t>zażywanie narkotyków</a:t>
            </a:r>
          </a:p>
        </p:txBody>
      </p:sp>
      <p:sp>
        <p:nvSpPr>
          <p:cNvPr id="8200" name="AutoShape 13"/>
          <p:cNvSpPr>
            <a:spLocks noChangeArrowheads="1"/>
          </p:cNvSpPr>
          <p:nvPr/>
        </p:nvSpPr>
        <p:spPr bwMode="auto">
          <a:xfrm>
            <a:off x="1154113" y="3551238"/>
            <a:ext cx="2819400" cy="796925"/>
          </a:xfrm>
          <a:prstGeom prst="roundRect">
            <a:avLst>
              <a:gd name="adj" fmla="val 16667"/>
            </a:avLst>
          </a:prstGeom>
          <a:solidFill>
            <a:srgbClr val="FF6699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 eaLnBrk="1" hangingPunct="1"/>
            <a:r>
              <a:rPr lang="pl-PL" altLang="pl-PL" sz="2000">
                <a:solidFill>
                  <a:schemeClr val="bg1"/>
                </a:solidFill>
                <a:latin typeface="Verdana" pitchFamily="34" charset="0"/>
              </a:rPr>
              <a:t>nadużywanie leków i innych środków</a:t>
            </a:r>
          </a:p>
        </p:txBody>
      </p:sp>
      <p:sp>
        <p:nvSpPr>
          <p:cNvPr id="8201" name="AutoShape 15"/>
          <p:cNvSpPr>
            <a:spLocks noChangeArrowheads="1"/>
          </p:cNvSpPr>
          <p:nvPr/>
        </p:nvSpPr>
        <p:spPr bwMode="auto">
          <a:xfrm>
            <a:off x="4648200" y="2608263"/>
            <a:ext cx="1752600" cy="79692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pl-PL" altLang="pl-PL" dirty="0">
                <a:cs typeface="Times New Roman" panose="02020603050405020304" pitchFamily="18" charset="0"/>
              </a:rPr>
              <a:t>aktywność fizyczna</a:t>
            </a:r>
            <a:endParaRPr lang="pl-PL" altLang="pl-PL" sz="24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8202" name="AutoShape 17"/>
          <p:cNvSpPr>
            <a:spLocks noChangeArrowheads="1"/>
          </p:cNvSpPr>
          <p:nvPr/>
        </p:nvSpPr>
        <p:spPr bwMode="auto">
          <a:xfrm>
            <a:off x="6723063" y="2635250"/>
            <a:ext cx="1724025" cy="79692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dirty="0">
                <a:cs typeface="Times New Roman" panose="02020603050405020304" pitchFamily="18" charset="0"/>
              </a:rPr>
              <a:t>racjonalne odżywianie</a:t>
            </a:r>
          </a:p>
        </p:txBody>
      </p:sp>
      <p:sp>
        <p:nvSpPr>
          <p:cNvPr id="8203" name="AutoShape 19"/>
          <p:cNvSpPr>
            <a:spLocks noChangeArrowheads="1"/>
          </p:cNvSpPr>
          <p:nvPr/>
        </p:nvSpPr>
        <p:spPr bwMode="auto">
          <a:xfrm>
            <a:off x="4724400" y="3640138"/>
            <a:ext cx="1524000" cy="79692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pl-PL" altLang="pl-PL" dirty="0">
                <a:cs typeface="Times New Roman" panose="02020603050405020304" pitchFamily="18" charset="0"/>
              </a:rPr>
              <a:t>higiena ciała</a:t>
            </a:r>
            <a:endParaRPr lang="pl-PL" altLang="pl-PL" sz="24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8204" name="AutoShape 20"/>
          <p:cNvSpPr>
            <a:spLocks noChangeArrowheads="1"/>
          </p:cNvSpPr>
          <p:nvPr/>
        </p:nvSpPr>
        <p:spPr bwMode="auto">
          <a:xfrm>
            <a:off x="5033963" y="4906963"/>
            <a:ext cx="3354387" cy="79692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dirty="0">
                <a:cs typeface="Times New Roman" panose="02020603050405020304" pitchFamily="18" charset="0"/>
              </a:rPr>
              <a:t>utrzymywanie dobrych relacji z innymi ludźmi</a:t>
            </a:r>
          </a:p>
        </p:txBody>
      </p:sp>
      <p:sp>
        <p:nvSpPr>
          <p:cNvPr id="8205" name="AutoShape 21"/>
          <p:cNvSpPr>
            <a:spLocks noChangeArrowheads="1"/>
          </p:cNvSpPr>
          <p:nvPr/>
        </p:nvSpPr>
        <p:spPr bwMode="auto">
          <a:xfrm>
            <a:off x="6284913" y="3657600"/>
            <a:ext cx="2286000" cy="79692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dirty="0">
                <a:cs typeface="Times New Roman" panose="02020603050405020304" pitchFamily="18" charset="0"/>
              </a:rPr>
              <a:t>radzenie sobie ze stresem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8B7BFA55-FAE8-43D3-B185-CD356C49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9555" y="6295051"/>
            <a:ext cx="2975106" cy="48772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533400"/>
            <a:ext cx="8610600" cy="879475"/>
          </a:xfrm>
        </p:spPr>
        <p:txBody>
          <a:bodyPr/>
          <a:lstStyle/>
          <a:p>
            <a:pPr algn="ctr" eaLnBrk="1" hangingPunct="1"/>
            <a:r>
              <a:rPr lang="pl-PL" altLang="pl-PL" b="0" dirty="0">
                <a:solidFill>
                  <a:schemeClr val="accent2">
                    <a:lumMod val="50000"/>
                  </a:schemeClr>
                </a:solidFill>
              </a:rPr>
              <a:t>Co to jest HPV?</a:t>
            </a:r>
          </a:p>
        </p:txBody>
      </p:sp>
      <p:sp>
        <p:nvSpPr>
          <p:cNvPr id="9219" name="AutoShape 6"/>
          <p:cNvSpPr>
            <a:spLocks noChangeArrowheads="1"/>
          </p:cNvSpPr>
          <p:nvPr/>
        </p:nvSpPr>
        <p:spPr bwMode="auto">
          <a:xfrm>
            <a:off x="228600" y="1965575"/>
            <a:ext cx="2667000" cy="2533460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pl-PL" altLang="pl-PL" sz="1400" dirty="0">
                <a:cs typeface="Times New Roman" panose="02020603050405020304" pitchFamily="18" charset="0"/>
              </a:rPr>
              <a:t>Wirus brodawczaka ludzkiego (HPV) należy do rodziny Papillomaviridae. 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pl-PL" altLang="pl-PL" sz="1400" dirty="0">
                <a:cs typeface="Times New Roman" panose="02020603050405020304" pitchFamily="18" charset="0"/>
              </a:rPr>
              <a:t>Jego wirion jest bezotoczkowy, a jego materiał genetyczny występuje w formie kolistego, dwuniciowego DNA. </a:t>
            </a:r>
          </a:p>
        </p:txBody>
      </p:sp>
      <p:sp>
        <p:nvSpPr>
          <p:cNvPr id="9220" name="AutoShape 8"/>
          <p:cNvSpPr>
            <a:spLocks noChangeArrowheads="1"/>
          </p:cNvSpPr>
          <p:nvPr/>
        </p:nvSpPr>
        <p:spPr bwMode="auto">
          <a:xfrm>
            <a:off x="6034724" y="1654998"/>
            <a:ext cx="2717800" cy="3548003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40000"/>
              </a:spcBef>
              <a:defRPr/>
            </a:pPr>
            <a:r>
              <a:rPr lang="pl-PL" altLang="pl-PL" sz="1600" dirty="0">
                <a:cs typeface="Times New Roman" panose="02020603050405020304" pitchFamily="18" charset="0"/>
              </a:rPr>
              <a:t>Występuje aż 150 typów wirusa brodawczaka ludzkiego. Część z nich może być przyczyną powstawania łagodnych zmian, np. w postaci brodawek skórnych, inne prowadzą do rozwoju nowotworów złośliwych.</a:t>
            </a:r>
          </a:p>
        </p:txBody>
      </p:sp>
      <p:sp>
        <p:nvSpPr>
          <p:cNvPr id="9221" name="AutoShape 9"/>
          <p:cNvSpPr>
            <a:spLocks noChangeArrowheads="1"/>
          </p:cNvSpPr>
          <p:nvPr/>
        </p:nvSpPr>
        <p:spPr bwMode="auto">
          <a:xfrm>
            <a:off x="3171162" y="2323752"/>
            <a:ext cx="2562225" cy="2009061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40000"/>
              </a:spcBef>
              <a:spcAft>
                <a:spcPts val="600"/>
              </a:spcAft>
              <a:defRPr/>
            </a:pPr>
            <a:r>
              <a:rPr lang="pl-PL" altLang="pl-PL" sz="1600" dirty="0">
                <a:cs typeface="Times New Roman" panose="02020603050405020304" pitchFamily="18" charset="0"/>
              </a:rPr>
              <a:t>Wirus wykazuje tropizm wobec skóry i błon śluzowych (okolica moczowo-płciowa, odbyt, krtań, jama ustna i gardło)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916174B4-C69B-4C4E-B3C7-ACB63CE6E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506" y="6278304"/>
            <a:ext cx="2975106" cy="48772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17BA8EA6-9CA4-4A2A-98B9-6D6DD3179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698" y="257048"/>
            <a:ext cx="1225402" cy="1079086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5A54035C-1ABD-44E7-B3C8-E7CA4EE5D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3871" y="4749542"/>
            <a:ext cx="2717800" cy="15287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9ECAA799-26F0-41AC-B320-29FFD7C3F659}"/>
              </a:ext>
            </a:extLst>
          </p:cNvPr>
          <p:cNvSpPr/>
          <p:nvPr/>
        </p:nvSpPr>
        <p:spPr>
          <a:xfrm>
            <a:off x="2663788" y="6414443"/>
            <a:ext cx="381642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800" dirty="0">
                <a:latin typeface="+mn-lt"/>
              </a:rPr>
              <a:t>źródło: https://www.onkonet.pl/n_n_5_faktow_wirus_hpv.php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nimBg="1"/>
      <p:bldP spid="9220" grpId="0" animBg="1"/>
      <p:bldP spid="92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533400"/>
            <a:ext cx="8610600" cy="879475"/>
          </a:xfrm>
        </p:spPr>
        <p:txBody>
          <a:bodyPr/>
          <a:lstStyle/>
          <a:p>
            <a:pPr algn="ctr" eaLnBrk="1" hangingPunct="1"/>
            <a:r>
              <a:rPr lang="pl-PL" altLang="pl-PL" b="0" dirty="0">
                <a:solidFill>
                  <a:schemeClr val="accent2">
                    <a:lumMod val="50000"/>
                  </a:schemeClr>
                </a:solidFill>
              </a:rPr>
              <a:t>ZAKAŻENIE WIRUSEM HPV</a:t>
            </a:r>
          </a:p>
        </p:txBody>
      </p:sp>
      <p:sp>
        <p:nvSpPr>
          <p:cNvPr id="9219" name="AutoShape 6"/>
          <p:cNvSpPr>
            <a:spLocks noChangeArrowheads="1"/>
          </p:cNvSpPr>
          <p:nvPr/>
        </p:nvSpPr>
        <p:spPr bwMode="auto">
          <a:xfrm>
            <a:off x="228600" y="1682750"/>
            <a:ext cx="2667000" cy="2559050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pl-PL" altLang="pl-PL" sz="1600" dirty="0">
                <a:cs typeface="Times New Roman" panose="02020603050405020304" pitchFamily="18" charset="0"/>
              </a:rPr>
              <a:t>Do zakażenia wirusem brodawczaka ludzkiego HPV, wywołującego raka szyjki macicy dochodzi na drodze kontaktów seksualnych.</a:t>
            </a:r>
          </a:p>
        </p:txBody>
      </p:sp>
      <p:sp>
        <p:nvSpPr>
          <p:cNvPr id="9220" name="AutoShape 8"/>
          <p:cNvSpPr>
            <a:spLocks noChangeArrowheads="1"/>
          </p:cNvSpPr>
          <p:nvPr/>
        </p:nvSpPr>
        <p:spPr bwMode="auto">
          <a:xfrm>
            <a:off x="5773738" y="1847850"/>
            <a:ext cx="2717800" cy="2393950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40000"/>
              </a:spcBef>
              <a:defRPr/>
            </a:pPr>
            <a:r>
              <a:rPr lang="pl-PL" altLang="pl-PL" sz="1600" dirty="0">
                <a:cs typeface="Times New Roman" panose="02020603050405020304" pitchFamily="18" charset="0"/>
              </a:rPr>
              <a:t>Ryzyko infekcji występuje już podczas pierwszego kontaktu seksualnego.</a:t>
            </a:r>
          </a:p>
          <a:p>
            <a:pPr algn="ctr" eaLnBrk="1" hangingPunct="1">
              <a:spcBef>
                <a:spcPct val="40000"/>
              </a:spcBef>
              <a:defRPr/>
            </a:pPr>
            <a:r>
              <a:rPr lang="pl-PL" altLang="pl-PL" sz="1600" dirty="0">
                <a:cs typeface="Times New Roman" panose="02020603050405020304" pitchFamily="18" charset="0"/>
              </a:rPr>
              <a:t>Niebezpieczne są również inne intymne kontakty np. petting.</a:t>
            </a:r>
          </a:p>
        </p:txBody>
      </p:sp>
      <p:sp>
        <p:nvSpPr>
          <p:cNvPr id="9221" name="AutoShape 9"/>
          <p:cNvSpPr>
            <a:spLocks noChangeArrowheads="1"/>
          </p:cNvSpPr>
          <p:nvPr/>
        </p:nvSpPr>
        <p:spPr bwMode="auto">
          <a:xfrm>
            <a:off x="3054350" y="2312988"/>
            <a:ext cx="2562225" cy="146367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40000"/>
              </a:spcBef>
              <a:spcAft>
                <a:spcPts val="600"/>
              </a:spcAft>
              <a:defRPr/>
            </a:pPr>
            <a:r>
              <a:rPr lang="pl-PL" altLang="pl-PL" sz="1600" dirty="0">
                <a:cs typeface="Times New Roman" panose="02020603050405020304" pitchFamily="18" charset="0"/>
              </a:rPr>
              <a:t>Kobieta może zakazić się wirusem HPV od mężczyzny, tak samo, jak on może zakazić się od niej.</a:t>
            </a:r>
          </a:p>
        </p:txBody>
      </p:sp>
      <p:pic>
        <p:nvPicPr>
          <p:cNvPr id="9222" name="Picture 11" descr="d:\Documents and Settings\umewza02\Pulpit\w2b1thum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495800"/>
            <a:ext cx="2235200" cy="1828800"/>
          </a:xfrm>
          <a:prstGeom prst="rect">
            <a:avLst/>
          </a:prstGeom>
          <a:noFill/>
          <a:ln w="50800">
            <a:solidFill>
              <a:srgbClr val="9966FF"/>
            </a:solidFill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916174B4-C69B-4C4E-B3C7-ACB63CE6E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506" y="6278304"/>
            <a:ext cx="2975106" cy="48772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17BA8EA6-9CA4-4A2A-98B9-6D6DD3179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698" y="257048"/>
            <a:ext cx="1225402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01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nimBg="1"/>
      <p:bldP spid="9220" grpId="0" animBg="1"/>
      <p:bldP spid="92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710655"/>
            <a:ext cx="8212906" cy="808038"/>
          </a:xfrm>
        </p:spPr>
        <p:txBody>
          <a:bodyPr/>
          <a:lstStyle/>
          <a:p>
            <a:pPr algn="ctr" eaLnBrk="1" hangingPunct="1"/>
            <a:r>
              <a:rPr lang="pl-PL" altLang="pl-PL" sz="3500" b="0" dirty="0">
                <a:solidFill>
                  <a:schemeClr val="accent2">
                    <a:lumMod val="50000"/>
                  </a:schemeClr>
                </a:solidFill>
              </a:rPr>
              <a:t>CO TO JEST NOWOTWÓR ZŁOŚLIWY?</a:t>
            </a:r>
          </a:p>
        </p:txBody>
      </p:sp>
      <p:sp>
        <p:nvSpPr>
          <p:cNvPr id="10243" name="AutoShape 3"/>
          <p:cNvSpPr>
            <a:spLocks noChangeArrowheads="1"/>
          </p:cNvSpPr>
          <p:nvPr/>
        </p:nvSpPr>
        <p:spPr bwMode="auto">
          <a:xfrm>
            <a:off x="3103563" y="2027238"/>
            <a:ext cx="2600325" cy="201612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pl-PL" altLang="pl-PL" sz="1600" dirty="0">
                <a:cs typeface="Times New Roman" panose="02020603050405020304" pitchFamily="18" charset="0"/>
              </a:rPr>
              <a:t>Nowotwór złośliwy to choroba, w której komórki zmieniają się w sposób nieprawidłowy i dzielą się bez kontroli.</a:t>
            </a:r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250826" y="1554056"/>
            <a:ext cx="2562225" cy="2801938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pl-PL" altLang="pl-PL" sz="1600" dirty="0">
                <a:cs typeface="Times New Roman" panose="02020603050405020304" pitchFamily="18" charset="0"/>
              </a:rPr>
              <a:t>Nowotwór złośliwy powstaje z komórek naskórka lub komórek nabłonkowych pokrywających 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pl-PL" altLang="pl-PL" sz="1600" dirty="0">
                <a:cs typeface="Times New Roman" panose="02020603050405020304" pitchFamily="18" charset="0"/>
              </a:rPr>
              <a:t>błony śluzowe, względnie z komórek gruczołowych.</a:t>
            </a:r>
            <a:endParaRPr lang="pl-PL" altLang="pl-PL" sz="1600" b="1" dirty="0">
              <a:cs typeface="Times New Roman" panose="02020603050405020304" pitchFamily="18" charset="0"/>
            </a:endParaRPr>
          </a:p>
        </p:txBody>
      </p:sp>
      <p:sp>
        <p:nvSpPr>
          <p:cNvPr id="10245" name="AutoShape 9"/>
          <p:cNvSpPr>
            <a:spLocks noChangeArrowheads="1"/>
          </p:cNvSpPr>
          <p:nvPr/>
        </p:nvSpPr>
        <p:spPr bwMode="auto">
          <a:xfrm>
            <a:off x="5989506" y="1918484"/>
            <a:ext cx="3092450" cy="2286000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pl-PL" altLang="pl-PL" sz="1600" dirty="0">
                <a:cs typeface="Times New Roman" panose="02020603050405020304" pitchFamily="18" charset="0"/>
              </a:rPr>
              <a:t>Komórki raka mogą: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pl-PL" altLang="pl-PL" sz="1600" dirty="0">
                <a:cs typeface="Times New Roman" panose="02020603050405020304" pitchFamily="18" charset="0"/>
              </a:rPr>
              <a:t> pozostawać w jednym miejscu‚ 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pl-PL" altLang="pl-PL" sz="1600" dirty="0">
                <a:cs typeface="Times New Roman" panose="02020603050405020304" pitchFamily="18" charset="0"/>
              </a:rPr>
              <a:t> przenikać do okolicznych tkanek, z prądem krwi lub poprzez układ limfatyczny do odległych części ciała.</a:t>
            </a:r>
            <a:endParaRPr lang="pl-PL" altLang="pl-PL" sz="1600" b="1" dirty="0">
              <a:cs typeface="Times New Roman" panose="02020603050405020304" pitchFamily="18" charset="0"/>
            </a:endParaRPr>
          </a:p>
        </p:txBody>
      </p:sp>
      <p:pic>
        <p:nvPicPr>
          <p:cNvPr id="11271" name="Picture 11" descr="d:\Documents and Settings\umewza02\Pulpit\hpv_cellcddddhang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1" y="4375988"/>
            <a:ext cx="4768600" cy="1287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2051051" y="5703422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l-PL" altLang="pl-PL" sz="1200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cs typeface="+mn-cs"/>
              </a:rPr>
              <a:t>KOMÓRKI NORMALNE</a:t>
            </a: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3730625" y="5747154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l-PL" altLang="pl-PL" sz="1200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cs typeface="+mn-cs"/>
              </a:rPr>
              <a:t>KOMÓRKI PRZEDRAKOWE</a:t>
            </a: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5295651" y="5767903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l-PL" altLang="pl-PL" sz="1200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cs typeface="+mn-cs"/>
              </a:rPr>
              <a:t>KOMÓRKI RAKOWE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C2A42DEB-EDD6-47DD-8347-C842DAF9D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506" y="6278304"/>
            <a:ext cx="2975106" cy="48772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88703907-40FF-4DC2-A0CB-8B73EAE33B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153431"/>
            <a:ext cx="1225402" cy="107908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3350" y="304800"/>
            <a:ext cx="8782050" cy="1112838"/>
          </a:xfrm>
        </p:spPr>
        <p:txBody>
          <a:bodyPr/>
          <a:lstStyle/>
          <a:p>
            <a:pPr algn="ctr" eaLnBrk="1" hangingPunct="1"/>
            <a:r>
              <a:rPr lang="pl-PL" altLang="pl-PL" b="0" dirty="0">
                <a:solidFill>
                  <a:schemeClr val="accent2">
                    <a:lumMod val="50000"/>
                  </a:schemeClr>
                </a:solidFill>
              </a:rPr>
              <a:t>RAK</a:t>
            </a:r>
            <a:r>
              <a:rPr lang="pl-PL" altLang="pl-PL" b="0" dirty="0"/>
              <a:t> </a:t>
            </a:r>
            <a:r>
              <a:rPr lang="pl-PL" altLang="pl-PL" b="0" dirty="0">
                <a:solidFill>
                  <a:schemeClr val="accent2">
                    <a:lumMod val="50000"/>
                  </a:schemeClr>
                </a:solidFill>
              </a:rPr>
              <a:t>SZYJKI MACICY</a:t>
            </a:r>
          </a:p>
        </p:txBody>
      </p:sp>
      <p:sp>
        <p:nvSpPr>
          <p:cNvPr id="11269" name="AutoShape 7"/>
          <p:cNvSpPr>
            <a:spLocks noChangeArrowheads="1"/>
          </p:cNvSpPr>
          <p:nvPr/>
        </p:nvSpPr>
        <p:spPr bwMode="auto">
          <a:xfrm>
            <a:off x="177800" y="2742747"/>
            <a:ext cx="5067300" cy="147002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dirty="0">
                <a:cs typeface="Times New Roman" panose="02020603050405020304" pitchFamily="18" charset="0"/>
              </a:rPr>
              <a:t>Rozwija się, kiedy uszkodzone komórki nabłonka, zakażone wirusem HPV, zaczynają się dzielić bez kontroli.</a:t>
            </a:r>
          </a:p>
        </p:txBody>
      </p:sp>
      <p:pic>
        <p:nvPicPr>
          <p:cNvPr id="11270" name="Picture 8" descr="d:\Documents and Settings\umewza02\Pulpit\z6190773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23" y="4850330"/>
            <a:ext cx="1970429" cy="1252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5" name="Text Box 9"/>
          <p:cNvSpPr txBox="1">
            <a:spLocks noChangeArrowheads="1"/>
          </p:cNvSpPr>
          <p:nvPr/>
        </p:nvSpPr>
        <p:spPr bwMode="auto">
          <a:xfrm>
            <a:off x="2483768" y="5268137"/>
            <a:ext cx="2590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pl-PL" altLang="pl-PL" sz="1200" i="1" dirty="0">
                <a:latin typeface="Verdana" pitchFamily="34" charset="0"/>
              </a:rPr>
              <a:t>Komórka raka szyjki macicy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7004BDF1-E342-4600-81F3-9DBD00B823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506" y="6278304"/>
            <a:ext cx="2975106" cy="48772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EE18F077-6625-4278-AE5F-50ED038005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191933"/>
            <a:ext cx="1225402" cy="1079086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C2D0FE10-404C-4749-8111-3CD651F086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8104" y="1934054"/>
            <a:ext cx="3315385" cy="23506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 Box 9">
            <a:extLst>
              <a:ext uri="{FF2B5EF4-FFF2-40B4-BE49-F238E27FC236}">
                <a16:creationId xmlns:a16="http://schemas.microsoft.com/office/drawing/2014/main" id="{FD520D6A-00AC-4A37-810F-49E079D3E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4499440"/>
            <a:ext cx="2590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pl-PL" altLang="pl-PL" sz="1200" i="1" dirty="0">
                <a:latin typeface="Verdana" pitchFamily="34" charset="0"/>
              </a:rPr>
              <a:t>Rozwój raka szyjki macicy</a:t>
            </a:r>
          </a:p>
        </p:txBody>
      </p:sp>
      <p:sp>
        <p:nvSpPr>
          <p:cNvPr id="12" name="AutoShape 6">
            <a:extLst>
              <a:ext uri="{FF2B5EF4-FFF2-40B4-BE49-F238E27FC236}">
                <a16:creationId xmlns:a16="http://schemas.microsoft.com/office/drawing/2014/main" id="{4B1EF388-F356-47C0-AB03-9C4757572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0" y="1867740"/>
            <a:ext cx="5022850" cy="457200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dirty="0">
                <a:cs typeface="Times New Roman" panose="02020603050405020304" pitchFamily="18" charset="0"/>
              </a:rPr>
              <a:t>Rozwija się w obrębie szyjki macicy.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70CAAB2B-87BA-DEE3-FDDB-E631626E9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13" y="335442"/>
            <a:ext cx="1225402" cy="1079086"/>
          </a:xfrm>
          <a:prstGeom prst="rect">
            <a:avLst/>
          </a:prstGeom>
        </p:spPr>
      </p:pic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31603" y="212204"/>
            <a:ext cx="7376194" cy="1325563"/>
          </a:xfrm>
        </p:spPr>
        <p:txBody>
          <a:bodyPr/>
          <a:lstStyle/>
          <a:p>
            <a:pPr algn="ctr" eaLnBrk="1" hangingPunct="1"/>
            <a:r>
              <a:rPr lang="pl-PL" altLang="pl-PL" b="0" dirty="0">
                <a:solidFill>
                  <a:srgbClr val="002060"/>
                </a:solidFill>
              </a:rPr>
              <a:t>WYSTĘPOWANIE </a:t>
            </a:r>
            <a:br>
              <a:rPr lang="pl-PL" altLang="pl-PL" b="0" dirty="0">
                <a:solidFill>
                  <a:srgbClr val="002060"/>
                </a:solidFill>
              </a:rPr>
            </a:br>
            <a:r>
              <a:rPr lang="pl-PL" altLang="pl-PL" b="0" dirty="0">
                <a:solidFill>
                  <a:srgbClr val="002060"/>
                </a:solidFill>
              </a:rPr>
              <a:t>RAKA SZYJKI MACICY</a:t>
            </a:r>
          </a:p>
        </p:txBody>
      </p:sp>
      <p:sp>
        <p:nvSpPr>
          <p:cNvPr id="17412" name="Oval 15"/>
          <p:cNvSpPr>
            <a:spLocks noChangeArrowheads="1"/>
          </p:cNvSpPr>
          <p:nvPr/>
        </p:nvSpPr>
        <p:spPr bwMode="auto">
          <a:xfrm>
            <a:off x="6248400" y="2438400"/>
            <a:ext cx="685800" cy="6858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pl-PL" altLang="pl-PL" sz="200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17413" name="Picture 16" descr="d:\Documents and Settings\umewza02\Pulpit\styl życia\mapa_polsk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778" y="2564905"/>
            <a:ext cx="4751387" cy="3052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graphicFrame>
        <p:nvGraphicFramePr>
          <p:cNvPr id="16" name="Symbol zastępczy zawartości 15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85679750"/>
              </p:ext>
            </p:extLst>
          </p:nvPr>
        </p:nvGraphicFramePr>
        <p:xfrm>
          <a:off x="4629150" y="2060848"/>
          <a:ext cx="4366716" cy="4128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5219700" y="2205038"/>
            <a:ext cx="865188" cy="6762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l-PL" altLang="pl-PL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Dolny</a:t>
            </a:r>
            <a:r>
              <a:rPr lang="pl-PL" altLang="pl-PL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 </a:t>
            </a:r>
            <a:r>
              <a:rPr lang="pl-PL" altLang="pl-PL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Śląsk</a:t>
            </a:r>
            <a:endParaRPr lang="pl-PL" altLang="pl-PL" sz="2000" dirty="0">
              <a:effectLst>
                <a:outerShdw blurRad="38100" dist="38100" dir="2700000" algn="tl">
                  <a:srgbClr val="C0C0C0"/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5219700" y="3927475"/>
            <a:ext cx="10287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Polska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5219700" y="5364163"/>
            <a:ext cx="10287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Europa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9885597E-AE2D-4FD8-9AD5-931C7B42A8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89506" y="6278304"/>
            <a:ext cx="2975106" cy="48772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7812" y="900421"/>
            <a:ext cx="8686800" cy="914400"/>
          </a:xfrm>
        </p:spPr>
        <p:txBody>
          <a:bodyPr/>
          <a:lstStyle/>
          <a:p>
            <a:pPr algn="ctr" eaLnBrk="1" hangingPunct="1"/>
            <a:r>
              <a:rPr lang="pl-PL" altLang="pl-PL" sz="3500" b="0" dirty="0">
                <a:solidFill>
                  <a:srgbClr val="002060"/>
                </a:solidFill>
              </a:rPr>
              <a:t>PRZYCZYNA RAKA SZYJKI MACICY</a:t>
            </a:r>
          </a:p>
        </p:txBody>
      </p:sp>
      <p:sp>
        <p:nvSpPr>
          <p:cNvPr id="12292" name="AutoShape 6"/>
          <p:cNvSpPr>
            <a:spLocks noChangeArrowheads="1"/>
          </p:cNvSpPr>
          <p:nvPr/>
        </p:nvSpPr>
        <p:spPr bwMode="auto">
          <a:xfrm>
            <a:off x="2599161" y="2157119"/>
            <a:ext cx="4371206" cy="609600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800" dirty="0">
                <a:cs typeface="Times New Roman" panose="02020603050405020304" pitchFamily="18" charset="0"/>
              </a:rPr>
              <a:t>WIRUS BRODAWCZAKA LUDZKIEGO </a:t>
            </a:r>
          </a:p>
          <a:p>
            <a:pPr algn="ctr" eaLnBrk="1" hangingPunct="1">
              <a:defRPr/>
            </a:pPr>
            <a:r>
              <a:rPr lang="pl-PL" altLang="pl-PL" sz="1800" dirty="0">
                <a:cs typeface="Times New Roman" panose="02020603050405020304" pitchFamily="18" charset="0"/>
              </a:rPr>
              <a:t>(HUMAN PAPILLOMA VIRUS)</a:t>
            </a:r>
          </a:p>
        </p:txBody>
      </p:sp>
      <p:sp>
        <p:nvSpPr>
          <p:cNvPr id="28679" name="AutoShape 7"/>
          <p:cNvSpPr>
            <a:spLocks noChangeArrowheads="1"/>
          </p:cNvSpPr>
          <p:nvPr/>
        </p:nvSpPr>
        <p:spPr bwMode="auto">
          <a:xfrm>
            <a:off x="567940" y="3201686"/>
            <a:ext cx="4645025" cy="2319337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eaLnBrk="1" hangingPunct="1">
              <a:spcBef>
                <a:spcPct val="20000"/>
              </a:spcBef>
              <a:spcAft>
                <a:spcPts val="900"/>
              </a:spcAft>
              <a:buFont typeface="Wingdings" panose="05000000000000000000" pitchFamily="2" charset="2"/>
              <a:buChar char="§"/>
              <a:defRPr/>
            </a:pP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 najbardziej niebezpieczne są typy HPV: 16 i 18 (wywołują ponad 70% przypadków raka),</a:t>
            </a:r>
          </a:p>
          <a:p>
            <a:pPr eaLnBrk="1" hangingPunct="1">
              <a:spcBef>
                <a:spcPct val="20000"/>
              </a:spcBef>
              <a:spcAft>
                <a:spcPts val="900"/>
              </a:spcAft>
              <a:buFont typeface="Wingdings" panose="05000000000000000000" pitchFamily="2" charset="2"/>
              <a:buChar char="§"/>
              <a:defRPr/>
            </a:pP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 występuje ok. 150 typów wirusa,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 ok. 15 typów zostało sklasyfikowanych jako rakotwórcze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6573F1CF-BA80-4766-9B72-B289A9A98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506" y="6278304"/>
            <a:ext cx="2975106" cy="48772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708BAB68-F2C3-48B6-98F4-8A1C601CA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24250"/>
            <a:ext cx="978213" cy="861412"/>
          </a:xfrm>
          <a:prstGeom prst="rect">
            <a:avLst/>
          </a:prstGeom>
        </p:spPr>
      </p:pic>
      <p:pic>
        <p:nvPicPr>
          <p:cNvPr id="1028" name="Picture 4" descr="HPV 16 and HPV 18 - HPV Hub, LLC">
            <a:extLst>
              <a:ext uri="{FF2B5EF4-FFF2-40B4-BE49-F238E27FC236}">
                <a16:creationId xmlns:a16="http://schemas.microsoft.com/office/drawing/2014/main" id="{53C95337-B3A5-4A90-B2C0-E1918AC0C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338240"/>
            <a:ext cx="3068542" cy="20462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9">
            <a:extLst>
              <a:ext uri="{FF2B5EF4-FFF2-40B4-BE49-F238E27FC236}">
                <a16:creationId xmlns:a16="http://schemas.microsoft.com/office/drawing/2014/main" id="{84FC9D3E-5960-4157-8FC9-CE759FA51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967" y="5521023"/>
            <a:ext cx="2590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pl-PL" altLang="pl-PL" sz="1200" i="1" dirty="0">
                <a:latin typeface="Verdana" pitchFamily="34" charset="0"/>
              </a:rPr>
              <a:t>HPV 16 i 18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28679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576" y="692696"/>
            <a:ext cx="7993137" cy="699542"/>
          </a:xfrm>
        </p:spPr>
        <p:txBody>
          <a:bodyPr/>
          <a:lstStyle/>
          <a:p>
            <a:pPr algn="ctr" eaLnBrk="1" hangingPunct="1"/>
            <a:r>
              <a:rPr lang="pl-PL" altLang="pl-PL" sz="3500" b="0" dirty="0">
                <a:solidFill>
                  <a:srgbClr val="002060"/>
                </a:solidFill>
              </a:rPr>
              <a:t>MECHANIZM ZAKAŻENIA HPV</a:t>
            </a:r>
          </a:p>
        </p:txBody>
      </p:sp>
      <p:sp>
        <p:nvSpPr>
          <p:cNvPr id="30723" name="AutoShape 3"/>
          <p:cNvSpPr>
            <a:spLocks noChangeArrowheads="1"/>
          </p:cNvSpPr>
          <p:nvPr/>
        </p:nvSpPr>
        <p:spPr bwMode="auto">
          <a:xfrm>
            <a:off x="838200" y="3284538"/>
            <a:ext cx="7542213" cy="2781300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eaLnBrk="1" hangingPunct="1">
              <a:spcBef>
                <a:spcPct val="70000"/>
              </a:spcBef>
              <a:spcAft>
                <a:spcPct val="30000"/>
              </a:spcAft>
              <a:buFont typeface="Wingdings" panose="05000000000000000000" pitchFamily="2" charset="2"/>
              <a:buChar char="§"/>
              <a:defRPr/>
            </a:pPr>
            <a:r>
              <a:rPr lang="pl-PL" altLang="pl-PL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cs typeface="+mn-cs"/>
              </a:rPr>
              <a:t> 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w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irus wnika do nabłonka poprzez mikrouszkodzenia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,</a:t>
            </a:r>
          </a:p>
          <a:p>
            <a:pPr eaLnBrk="1" hangingPunct="1"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Char char="§"/>
              <a:defRPr/>
            </a:pP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 przetrwałe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zaka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ż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enie 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rakotwórczym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typem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 wirusa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HPV sprawia,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 ż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 komórka nabiera cech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 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nowotworowych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,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 o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statecznie zmienione komórki rozprzestrzeniaj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ą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si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ę 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w obr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ę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bie szyjki macicy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, zmiany 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nowotworowe po przekroczen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iu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b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ł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ony podstawnej mog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ą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dawa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ć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przerzuty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 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w ca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ł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ym organizmie</a:t>
            </a:r>
            <a:r>
              <a:rPr lang="pl-PL" altLang="pl-PL" sz="1800" dirty="0">
                <a:solidFill>
                  <a:schemeClr val="bg1"/>
                </a:solidFill>
                <a:latin typeface="Verdana" panose="020B0604030504040204" pitchFamily="34" charset="0"/>
                <a:cs typeface="+mn-cs"/>
              </a:rPr>
              <a:t>.</a:t>
            </a:r>
          </a:p>
        </p:txBody>
      </p:sp>
      <p:pic>
        <p:nvPicPr>
          <p:cNvPr id="14340" name="Picture 6" descr="d:\Documents and Settings\umewza02\Pulpit\HPV\bez tytuł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238" y="1435708"/>
            <a:ext cx="7851775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38BF6D37-F423-46E6-A689-351067659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506" y="6278304"/>
            <a:ext cx="2975106" cy="487722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65F3F7D8-6882-4B1D-8E42-11F82774F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287" y="178758"/>
            <a:ext cx="1007494" cy="88719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910CEA5D-6C66-DB49-F776-651ADEA08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05" y="1248339"/>
            <a:ext cx="864096" cy="760921"/>
          </a:xfrm>
          <a:prstGeom prst="rect">
            <a:avLst/>
          </a:prstGeom>
        </p:spPr>
      </p:pic>
      <p:sp>
        <p:nvSpPr>
          <p:cNvPr id="14339" name="AutoShape 1027"/>
          <p:cNvSpPr>
            <a:spLocks noChangeArrowheads="1"/>
          </p:cNvSpPr>
          <p:nvPr/>
        </p:nvSpPr>
        <p:spPr bwMode="auto">
          <a:xfrm>
            <a:off x="323528" y="2175934"/>
            <a:ext cx="5353050" cy="3779758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ct val="20000"/>
              </a:spcAft>
              <a:buClr>
                <a:srgbClr val="527406"/>
              </a:buClr>
              <a:buFont typeface="Wingdings" panose="05000000000000000000" pitchFamily="2" charset="2"/>
              <a:buChar char="§"/>
              <a:defRPr/>
            </a:pPr>
            <a:r>
              <a:rPr lang="pl-PL" altLang="pl-PL" sz="1800" dirty="0">
                <a:cs typeface="Times New Roman" panose="02020603050405020304" pitchFamily="18" charset="0"/>
              </a:rPr>
              <a:t> zakażenie wirusem HPV typ 16 i 18,</a:t>
            </a:r>
          </a:p>
          <a:p>
            <a:pPr eaLnBrk="1" hangingPunct="1">
              <a:spcBef>
                <a:spcPct val="20000"/>
              </a:spcBef>
              <a:spcAft>
                <a:spcPct val="20000"/>
              </a:spcAft>
              <a:buClr>
                <a:srgbClr val="527406"/>
              </a:buClr>
              <a:buFont typeface="Wingdings" panose="05000000000000000000" pitchFamily="2" charset="2"/>
              <a:buChar char="§"/>
              <a:defRPr/>
            </a:pPr>
            <a:r>
              <a:rPr lang="pl-PL" altLang="pl-PL" sz="1800" dirty="0">
                <a:cs typeface="Times New Roman" panose="02020603050405020304" pitchFamily="18" charset="0"/>
              </a:rPr>
              <a:t>rozpoczęcie współżycia seksualnego w                       młodym wieku,</a:t>
            </a:r>
          </a:p>
          <a:p>
            <a:pPr eaLnBrk="1" hangingPunct="1">
              <a:spcBef>
                <a:spcPct val="20000"/>
              </a:spcBef>
              <a:spcAft>
                <a:spcPct val="20000"/>
              </a:spcAft>
              <a:buClr>
                <a:srgbClr val="527406"/>
              </a:buClr>
              <a:buFont typeface="Wingdings" panose="05000000000000000000" pitchFamily="2" charset="2"/>
              <a:buChar char="§"/>
              <a:defRPr/>
            </a:pPr>
            <a:r>
              <a:rPr lang="pl-PL" altLang="pl-PL" sz="1800" dirty="0">
                <a:cs typeface="Times New Roman" panose="02020603050405020304" pitchFamily="18" charset="0"/>
              </a:rPr>
              <a:t>liczni partnerzy seksualni,</a:t>
            </a:r>
          </a:p>
          <a:p>
            <a:pPr eaLnBrk="1" hangingPunct="1">
              <a:spcBef>
                <a:spcPct val="20000"/>
              </a:spcBef>
              <a:spcAft>
                <a:spcPct val="20000"/>
              </a:spcAft>
              <a:buClr>
                <a:srgbClr val="527406"/>
              </a:buClr>
              <a:buFont typeface="Wingdings" panose="05000000000000000000" pitchFamily="2" charset="2"/>
              <a:buChar char="§"/>
              <a:defRPr/>
            </a:pPr>
            <a:r>
              <a:rPr lang="pl-PL" altLang="pl-PL" sz="1800" dirty="0">
                <a:cs typeface="Times New Roman" panose="02020603050405020304" pitchFamily="18" charset="0"/>
              </a:rPr>
              <a:t> palenie tytoniu,</a:t>
            </a:r>
          </a:p>
          <a:p>
            <a:pPr eaLnBrk="1" hangingPunct="1">
              <a:spcBef>
                <a:spcPct val="20000"/>
              </a:spcBef>
              <a:spcAft>
                <a:spcPct val="20000"/>
              </a:spcAft>
              <a:buClr>
                <a:srgbClr val="527406"/>
              </a:buClr>
              <a:buFont typeface="Wingdings" panose="05000000000000000000" pitchFamily="2" charset="2"/>
              <a:buChar char="§"/>
              <a:defRPr/>
            </a:pPr>
            <a:r>
              <a:rPr lang="pl-PL" altLang="pl-PL" sz="1800" dirty="0">
                <a:cs typeface="Times New Roman" panose="02020603050405020304" pitchFamily="18" charset="0"/>
              </a:rPr>
              <a:t> brak wiedzy o raku i stadiach przedrakowych oraz możliwościach zapobiegania,</a:t>
            </a:r>
          </a:p>
          <a:p>
            <a:pPr eaLnBrk="1" hangingPunct="1">
              <a:spcBef>
                <a:spcPct val="20000"/>
              </a:spcBef>
              <a:spcAft>
                <a:spcPct val="20000"/>
              </a:spcAft>
              <a:buClr>
                <a:srgbClr val="527406"/>
              </a:buClr>
              <a:buFont typeface="Wingdings" panose="05000000000000000000" pitchFamily="2" charset="2"/>
              <a:buChar char="§"/>
              <a:defRPr/>
            </a:pPr>
            <a:r>
              <a:rPr lang="pl-PL" altLang="pl-PL" sz="1800" dirty="0">
                <a:cs typeface="Times New Roman" panose="02020603050405020304" pitchFamily="18" charset="0"/>
              </a:rPr>
              <a:t> niewykonywanie badań profilaktycznych </a:t>
            </a:r>
            <a:endParaRPr lang="pl-PL" altLang="pl-PL" sz="1800" b="1" dirty="0">
              <a:solidFill>
                <a:srgbClr val="9933FF"/>
              </a:solidFill>
              <a:cs typeface="Times New Roman" panose="02020603050405020304" pitchFamily="18" charset="0"/>
            </a:endParaRPr>
          </a:p>
        </p:txBody>
      </p:sp>
      <p:pic>
        <p:nvPicPr>
          <p:cNvPr id="14340" name="Picture 1030" descr="d:\Documents and Settings\umewza02\Pulpit\HPV\1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050" y="1628800"/>
            <a:ext cx="1066800" cy="10941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341" name="Picture 1031" descr="d:\Documents and Settings\umewza02\Pulpit\CA8L2RY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725" y="4209781"/>
            <a:ext cx="1066800" cy="990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344" name="Picture 1034" descr="d:\Documents and Settings\umewza02\Pulpit\w2b1thum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725" y="2225256"/>
            <a:ext cx="1066800" cy="8937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347" name="Picture 11" descr="http://www.spzoz.wroc.pl/images/fotolia_59404445_x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051" y="3218115"/>
            <a:ext cx="1166046" cy="9680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349" name="Picture 13" descr="http://www.spzoz.wroc.pl/images/poradnia-otolaryngologiczna_panorama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90" t="-12776" b="-1"/>
          <a:stretch/>
        </p:blipFill>
        <p:spPr bwMode="auto">
          <a:xfrm>
            <a:off x="7280425" y="4848940"/>
            <a:ext cx="1168671" cy="9680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5369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1279525"/>
          </a:xfrm>
        </p:spPr>
        <p:txBody>
          <a:bodyPr/>
          <a:lstStyle/>
          <a:p>
            <a:pPr algn="ctr" eaLnBrk="1" hangingPunct="1"/>
            <a:r>
              <a:rPr lang="pl-PL" altLang="pl-PL" b="0" dirty="0">
                <a:solidFill>
                  <a:srgbClr val="002060"/>
                </a:solidFill>
              </a:rPr>
              <a:t>CZYNNIKI ZWIĘKSZAJĄCE RYZYKO ZACHOROWANIA NA RAKA SZYJKI MACICY</a:t>
            </a:r>
            <a:r>
              <a:rPr lang="pl-PL" altLang="pl-PL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45300001-4ECB-4554-9290-8CBD961091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9506" y="6278304"/>
            <a:ext cx="2975106" cy="48772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3350" y="304800"/>
            <a:ext cx="8782050" cy="1108075"/>
          </a:xfrm>
        </p:spPr>
        <p:txBody>
          <a:bodyPr/>
          <a:lstStyle/>
          <a:p>
            <a:pPr algn="ctr" eaLnBrk="1" hangingPunct="1"/>
            <a:r>
              <a:rPr lang="pl-PL" altLang="pl-PL" sz="3500" b="0" dirty="0">
                <a:solidFill>
                  <a:srgbClr val="002060"/>
                </a:solidFill>
              </a:rPr>
              <a:t>RAK SZYJKI MACICY</a:t>
            </a:r>
          </a:p>
        </p:txBody>
      </p:sp>
      <p:sp>
        <p:nvSpPr>
          <p:cNvPr id="32773" name="AutoShape 5"/>
          <p:cNvSpPr>
            <a:spLocks noChangeArrowheads="1"/>
          </p:cNvSpPr>
          <p:nvPr/>
        </p:nvSpPr>
        <p:spPr bwMode="auto">
          <a:xfrm>
            <a:off x="4337124" y="2060446"/>
            <a:ext cx="4051300" cy="3570287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eaLnBrk="1" hangingPunct="1">
              <a:spcBef>
                <a:spcPct val="500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pl-PL" altLang="pl-PL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cs typeface="+mn-cs"/>
              </a:rPr>
              <a:t> 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w początkowej fazie 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rozwija si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ę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bezobjawowo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,</a:t>
            </a:r>
          </a:p>
          <a:p>
            <a:pPr eaLnBrk="1" hangingPunct="1">
              <a:spcBef>
                <a:spcPct val="500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 k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obiety nie czuj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ą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bólu, nie maj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ą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ż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adnych nietypowych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 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objawów alarmuj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ą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cych o zmianie stanu zdrowia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,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 n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ic im nie dolega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,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dlatego nie zg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ł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aszaj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ą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si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ę 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na badania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 ginekologiczne i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cytologiczne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.</a:t>
            </a:r>
            <a:endParaRPr lang="pl-PL" altLang="pl-PL" sz="1800" b="1" dirty="0">
              <a:solidFill>
                <a:srgbClr val="9933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anose="020B0604030504040204" pitchFamily="34" charset="0"/>
              <a:cs typeface="+mn-cs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41755B8-582B-495C-A93A-038B37B20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506" y="6278304"/>
            <a:ext cx="2975106" cy="487722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E95CB8C-BBE9-49C8-B236-A3CEA69B7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68909"/>
            <a:ext cx="1225402" cy="1079086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FEA4BE7F-72E2-4D40-9090-5FA726BBB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1785883"/>
            <a:ext cx="2945363" cy="1962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E99488E-EBB7-4AAC-9FE6-6E179BD1AF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3861048"/>
            <a:ext cx="2945363" cy="1962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22E61A84-ED61-FBC7-6BC8-226F51C7E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60" y="332656"/>
            <a:ext cx="1225402" cy="1079086"/>
          </a:xfrm>
          <a:prstGeom prst="rect">
            <a:avLst/>
          </a:prstGeom>
        </p:spPr>
      </p:pic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528644"/>
            <a:ext cx="8037959" cy="1143000"/>
          </a:xfrm>
        </p:spPr>
        <p:txBody>
          <a:bodyPr/>
          <a:lstStyle/>
          <a:p>
            <a:pPr algn="r" eaLnBrk="1" hangingPunct="1"/>
            <a:r>
              <a:rPr lang="pl-PL" altLang="pl-PL" sz="3500" b="0" dirty="0">
                <a:solidFill>
                  <a:srgbClr val="002060"/>
                </a:solidFill>
              </a:rPr>
              <a:t>ZAPOBIEGANIE </a:t>
            </a:r>
            <a:br>
              <a:rPr lang="pl-PL" altLang="pl-PL" sz="3500" b="0" dirty="0">
                <a:solidFill>
                  <a:srgbClr val="002060"/>
                </a:solidFill>
              </a:rPr>
            </a:br>
            <a:r>
              <a:rPr lang="pl-PL" altLang="pl-PL" sz="3500" b="0" dirty="0">
                <a:solidFill>
                  <a:srgbClr val="002060"/>
                </a:solidFill>
              </a:rPr>
              <a:t>RAKOWI SZYJKI MACICY</a:t>
            </a:r>
          </a:p>
        </p:txBody>
      </p:sp>
      <p:sp>
        <p:nvSpPr>
          <p:cNvPr id="34819" name="AutoShape 3"/>
          <p:cNvSpPr>
            <a:spLocks noChangeArrowheads="1"/>
          </p:cNvSpPr>
          <p:nvPr/>
        </p:nvSpPr>
        <p:spPr bwMode="auto">
          <a:xfrm>
            <a:off x="533400" y="2057400"/>
            <a:ext cx="5019675" cy="423863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pl-PL" altLang="pl-PL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EDUKACJA ZDROWOTNA - WIEDZA</a:t>
            </a:r>
          </a:p>
        </p:txBody>
      </p:sp>
      <p:sp>
        <p:nvSpPr>
          <p:cNvPr id="34820" name="AutoShape 4"/>
          <p:cNvSpPr>
            <a:spLocks noChangeArrowheads="1"/>
          </p:cNvSpPr>
          <p:nvPr/>
        </p:nvSpPr>
        <p:spPr bwMode="auto">
          <a:xfrm>
            <a:off x="2843808" y="3915525"/>
            <a:ext cx="4438650" cy="423863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pl-PL" altLang="pl-PL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SZCZEPIENIA PROFILAKTYCZNE</a:t>
            </a:r>
          </a:p>
        </p:txBody>
      </p:sp>
      <p:sp>
        <p:nvSpPr>
          <p:cNvPr id="34821" name="AutoShape 5"/>
          <p:cNvSpPr>
            <a:spLocks noChangeArrowheads="1"/>
          </p:cNvSpPr>
          <p:nvPr/>
        </p:nvSpPr>
        <p:spPr bwMode="auto">
          <a:xfrm>
            <a:off x="1691680" y="2862029"/>
            <a:ext cx="5143500" cy="72707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pl-PL" altLang="pl-PL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ŚWIADOME I ODPOWIEDZIALNE</a:t>
            </a:r>
            <a:r>
              <a:rPr lang="pl-PL" altLang="pl-PL" sz="18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 </a:t>
            </a:r>
          </a:p>
          <a:p>
            <a:pPr algn="ctr" eaLnBrk="1" hangingPunct="1">
              <a:defRPr/>
            </a:pPr>
            <a:r>
              <a:rPr lang="pl-PL" altLang="pl-PL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ZACHOWANIA ZDROWOTNE</a:t>
            </a:r>
          </a:p>
        </p:txBody>
      </p:sp>
      <p:sp>
        <p:nvSpPr>
          <p:cNvPr id="34822" name="AutoShape 6"/>
          <p:cNvSpPr>
            <a:spLocks noChangeArrowheads="1"/>
          </p:cNvSpPr>
          <p:nvPr/>
        </p:nvSpPr>
        <p:spPr bwMode="auto">
          <a:xfrm>
            <a:off x="4427984" y="4725144"/>
            <a:ext cx="4143375" cy="72707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pl-PL" altLang="pl-PL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REGULARNE WYKONYWANIE</a:t>
            </a:r>
            <a:r>
              <a:rPr lang="pl-PL" altLang="pl-PL" sz="18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 </a:t>
            </a:r>
            <a:endParaRPr lang="pl-PL" altLang="pl-PL" sz="1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anose="020B0604030504040204" pitchFamily="34" charset="0"/>
              <a:cs typeface="+mn-cs"/>
            </a:endParaRPr>
          </a:p>
          <a:p>
            <a:pPr algn="ctr" eaLnBrk="1" hangingPunct="1">
              <a:defRPr/>
            </a:pPr>
            <a:r>
              <a:rPr lang="pl-PL" altLang="pl-PL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BADAŃ CYTOLOGICZNYCH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58B72F0-7CC2-4A42-8155-33C84E01F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506" y="6278304"/>
            <a:ext cx="2975106" cy="48772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0431A329-1BB6-0DCA-FA51-F55E3C28D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279221">
            <a:off x="202801" y="1244324"/>
            <a:ext cx="1225402" cy="1079086"/>
          </a:xfrm>
          <a:prstGeom prst="rect">
            <a:avLst/>
          </a:prstGeom>
        </p:spPr>
      </p:pic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381000"/>
            <a:ext cx="8763000" cy="1143000"/>
          </a:xfrm>
        </p:spPr>
        <p:txBody>
          <a:bodyPr/>
          <a:lstStyle/>
          <a:p>
            <a:pPr algn="r" eaLnBrk="1" hangingPunct="1"/>
            <a:r>
              <a:rPr lang="pl-PL" altLang="pl-PL" b="0" dirty="0">
                <a:solidFill>
                  <a:srgbClr val="002060"/>
                </a:solidFill>
              </a:rPr>
              <a:t>PROFILAKTYKA PIERWOTNA.</a:t>
            </a:r>
            <a:br>
              <a:rPr lang="pl-PL" altLang="pl-PL" b="0" dirty="0">
                <a:solidFill>
                  <a:srgbClr val="002060"/>
                </a:solidFill>
              </a:rPr>
            </a:br>
            <a:r>
              <a:rPr lang="pl-PL" altLang="pl-PL" b="0" dirty="0">
                <a:solidFill>
                  <a:srgbClr val="002060"/>
                </a:solidFill>
              </a:rPr>
              <a:t>SZCZEPIENIA OCHRONNE PRZECIW HPV</a:t>
            </a:r>
          </a:p>
        </p:txBody>
      </p:sp>
      <p:sp>
        <p:nvSpPr>
          <p:cNvPr id="35845" name="AutoShape 5"/>
          <p:cNvSpPr>
            <a:spLocks noChangeArrowheads="1"/>
          </p:cNvSpPr>
          <p:nvPr/>
        </p:nvSpPr>
        <p:spPr bwMode="auto">
          <a:xfrm rot="16200000">
            <a:off x="-63916" y="3452812"/>
            <a:ext cx="2733675" cy="457200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pl-PL" altLang="pl-PL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SZCZEPIENIE</a:t>
            </a:r>
          </a:p>
        </p:txBody>
      </p:sp>
      <p:pic>
        <p:nvPicPr>
          <p:cNvPr id="19460" name="Picture 6" descr="d:\Documents and Settings\umewza02\Pulpit\HPV\strzykaw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9475" y="2505075"/>
            <a:ext cx="2955925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8" name="AutoShape 8"/>
          <p:cNvSpPr>
            <a:spLocks noChangeArrowheads="1"/>
          </p:cNvSpPr>
          <p:nvPr/>
        </p:nvSpPr>
        <p:spPr bwMode="auto">
          <a:xfrm>
            <a:off x="2281238" y="1922463"/>
            <a:ext cx="3209925" cy="72707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pl-PL" altLang="pl-PL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chroni przed </a:t>
            </a:r>
          </a:p>
          <a:p>
            <a:pPr algn="ctr" eaLnBrk="1" hangingPunct="1">
              <a:defRPr/>
            </a:pPr>
            <a:r>
              <a:rPr lang="pl-PL" altLang="pl-PL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zakażeniem</a:t>
            </a:r>
          </a:p>
        </p:txBody>
      </p:sp>
      <p:sp>
        <p:nvSpPr>
          <p:cNvPr id="35850" name="AutoShape 10"/>
          <p:cNvSpPr>
            <a:spLocks noChangeArrowheads="1"/>
          </p:cNvSpPr>
          <p:nvPr/>
        </p:nvSpPr>
        <p:spPr bwMode="auto">
          <a:xfrm>
            <a:off x="2286000" y="2971800"/>
            <a:ext cx="3276600" cy="1033463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chroni przed rozwojem</a:t>
            </a:r>
          </a:p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 nieprawidłowych zmian </a:t>
            </a:r>
          </a:p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szyjki macicy</a:t>
            </a:r>
          </a:p>
        </p:txBody>
      </p:sp>
      <p:sp>
        <p:nvSpPr>
          <p:cNvPr id="35853" name="AutoShape 13"/>
          <p:cNvSpPr>
            <a:spLocks noChangeArrowheads="1"/>
          </p:cNvSpPr>
          <p:nvPr/>
        </p:nvSpPr>
        <p:spPr bwMode="auto">
          <a:xfrm>
            <a:off x="2284413" y="4251325"/>
            <a:ext cx="3355975" cy="1639888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indukuje produkcj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ę</a:t>
            </a:r>
          </a:p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wysokich poziom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ó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w</a:t>
            </a:r>
          </a:p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p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rzeciwcia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ł, 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które chroni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ą</a:t>
            </a:r>
          </a:p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Times New Roman" panose="02020603050405020304" pitchFamily="18" charset="0"/>
              </a:rPr>
              <a:t>przed rozwojem zaka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ż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Times New Roman" panose="02020603050405020304" pitchFamily="18" charset="0"/>
              </a:rPr>
              <a:t>enia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cs typeface="+mn-cs"/>
              </a:rPr>
              <a:t> </a:t>
            </a:r>
          </a:p>
        </p:txBody>
      </p:sp>
      <p:cxnSp>
        <p:nvCxnSpPr>
          <p:cNvPr id="19464" name="AutoShape 17"/>
          <p:cNvCxnSpPr>
            <a:cxnSpLocks noChangeShapeType="1"/>
            <a:stCxn id="35845" idx="2"/>
            <a:endCxn id="35848" idx="1"/>
          </p:cNvCxnSpPr>
          <p:nvPr/>
        </p:nvCxnSpPr>
        <p:spPr bwMode="auto">
          <a:xfrm flipV="1">
            <a:off x="1531522" y="2286001"/>
            <a:ext cx="749716" cy="1395411"/>
          </a:xfrm>
          <a:prstGeom prst="bentConnector5">
            <a:avLst>
              <a:gd name="adj1" fmla="val 30492"/>
              <a:gd name="adj2" fmla="val 45165"/>
              <a:gd name="adj3" fmla="val 69508"/>
            </a:avLst>
          </a:prstGeom>
          <a:noFill/>
          <a:ln w="25400">
            <a:solidFill>
              <a:schemeClr val="bg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9465" name="AutoShape 19"/>
          <p:cNvCxnSpPr>
            <a:cxnSpLocks noChangeShapeType="1"/>
            <a:stCxn id="35845" idx="2"/>
            <a:endCxn id="35850" idx="1"/>
          </p:cNvCxnSpPr>
          <p:nvPr/>
        </p:nvCxnSpPr>
        <p:spPr bwMode="auto">
          <a:xfrm flipV="1">
            <a:off x="1531522" y="3488532"/>
            <a:ext cx="754478" cy="192880"/>
          </a:xfrm>
          <a:prstGeom prst="straightConnector1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466" name="AutoShape 20"/>
          <p:cNvCxnSpPr>
            <a:cxnSpLocks noChangeShapeType="1"/>
            <a:stCxn id="35845" idx="2"/>
            <a:endCxn id="35853" idx="1"/>
          </p:cNvCxnSpPr>
          <p:nvPr/>
        </p:nvCxnSpPr>
        <p:spPr bwMode="auto">
          <a:xfrm>
            <a:off x="1531522" y="3681412"/>
            <a:ext cx="752891" cy="1389857"/>
          </a:xfrm>
          <a:prstGeom prst="bentConnector5">
            <a:avLst>
              <a:gd name="adj1" fmla="val 30363"/>
              <a:gd name="adj2" fmla="val 28726"/>
              <a:gd name="adj3" fmla="val 69637"/>
            </a:avLst>
          </a:prstGeom>
          <a:noFill/>
          <a:ln w="25400">
            <a:solidFill>
              <a:schemeClr val="bg1"/>
            </a:solidFill>
            <a:miter lim="800000"/>
            <a:headEnd/>
            <a:tailEnd type="triangle" w="med" len="med"/>
          </a:ln>
          <a:effectLst/>
        </p:spPr>
      </p:cxnSp>
      <p:pic>
        <p:nvPicPr>
          <p:cNvPr id="12" name="Obraz 11">
            <a:extLst>
              <a:ext uri="{FF2B5EF4-FFF2-40B4-BE49-F238E27FC236}">
                <a16:creationId xmlns:a16="http://schemas.microsoft.com/office/drawing/2014/main" id="{D83F161D-C5A2-40DC-B75F-7EBAEF85F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506" y="6278304"/>
            <a:ext cx="2975106" cy="48772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81000"/>
            <a:ext cx="8610600" cy="1143000"/>
          </a:xfrm>
        </p:spPr>
        <p:txBody>
          <a:bodyPr/>
          <a:lstStyle/>
          <a:p>
            <a:pPr algn="r" eaLnBrk="1" hangingPunct="1"/>
            <a:r>
              <a:rPr lang="pl-PL" altLang="pl-PL" b="0" dirty="0">
                <a:solidFill>
                  <a:srgbClr val="002060"/>
                </a:solidFill>
              </a:rPr>
              <a:t>PROFILAKTYKA PIERWOTNA.</a:t>
            </a:r>
            <a:br>
              <a:rPr lang="pl-PL" altLang="pl-PL" b="0" dirty="0">
                <a:solidFill>
                  <a:srgbClr val="002060"/>
                </a:solidFill>
              </a:rPr>
            </a:br>
            <a:r>
              <a:rPr lang="pl-PL" altLang="pl-PL" b="0" dirty="0">
                <a:solidFill>
                  <a:srgbClr val="002060"/>
                </a:solidFill>
              </a:rPr>
              <a:t>SZCZEPIENIA OCHRONNE PRZECIW HPV</a:t>
            </a:r>
          </a:p>
        </p:txBody>
      </p:sp>
      <p:sp>
        <p:nvSpPr>
          <p:cNvPr id="36867" name="AutoShape 3"/>
          <p:cNvSpPr>
            <a:spLocks noChangeArrowheads="1"/>
          </p:cNvSpPr>
          <p:nvPr/>
        </p:nvSpPr>
        <p:spPr bwMode="auto">
          <a:xfrm>
            <a:off x="4484688" y="1770063"/>
            <a:ext cx="4267200" cy="72707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pl-PL" altLang="pl-PL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DAWKOWANIE I SPOSÓB </a:t>
            </a:r>
          </a:p>
          <a:p>
            <a:pPr algn="ctr" eaLnBrk="1" hangingPunct="1">
              <a:defRPr/>
            </a:pPr>
            <a:r>
              <a:rPr lang="pl-PL" altLang="pl-PL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PODANIA SZCZEPIONKI</a:t>
            </a:r>
          </a:p>
        </p:txBody>
      </p:sp>
      <p:sp>
        <p:nvSpPr>
          <p:cNvPr id="36868" name="AutoShape 4"/>
          <p:cNvSpPr>
            <a:spLocks noChangeArrowheads="1"/>
          </p:cNvSpPr>
          <p:nvPr/>
        </p:nvSpPr>
        <p:spPr bwMode="auto">
          <a:xfrm>
            <a:off x="4424363" y="2551113"/>
            <a:ext cx="4514850" cy="350837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pl-PL" altLang="pl-PL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cs typeface="+mn-cs"/>
              </a:rPr>
              <a:t> 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s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zczepionki wyst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ę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puj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ą 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w postaci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 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ampu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ł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ko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-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strzykawek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,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 s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zczepionk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ę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podaje si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ę 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domi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ęś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niowo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 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(w mi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ę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sie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ń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naramienny),</a:t>
            </a:r>
            <a:endParaRPr lang="pl-PL" altLang="pl-PL" sz="1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anose="020B0604030504040204" pitchFamily="34" charset="0"/>
              <a:cs typeface="+mn-cs"/>
            </a:endParaRP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 c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ł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y cykl szczepie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ń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(podanie 2 lub 3 dawek szczepionki w zależności od wieku osoby szczepionej)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 z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ajmuje 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 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ok. pó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ł 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roku</a:t>
            </a: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.</a:t>
            </a:r>
            <a:endParaRPr lang="pl-PL" altLang="pl-PL" sz="1800" b="1" dirty="0">
              <a:solidFill>
                <a:srgbClr val="9933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anose="020B0604030504040204" pitchFamily="34" charset="0"/>
              <a:cs typeface="+mn-cs"/>
            </a:endParaRPr>
          </a:p>
        </p:txBody>
      </p:sp>
      <p:pic>
        <p:nvPicPr>
          <p:cNvPr id="20485" name="Picture 6" descr="d:\Documents and Settings\umewza02\Pulpit\HPV\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787" y="2348880"/>
            <a:ext cx="3985516" cy="33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46C2BA2-BBF0-4168-88B7-FC50936D3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506" y="6278304"/>
            <a:ext cx="2975106" cy="487722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CA39E231-96D9-47A0-F10A-F337D154E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272662">
            <a:off x="2954016" y="1516428"/>
            <a:ext cx="1225402" cy="107908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47033" y="260350"/>
            <a:ext cx="7825367" cy="1143000"/>
          </a:xfrm>
        </p:spPr>
        <p:txBody>
          <a:bodyPr/>
          <a:lstStyle/>
          <a:p>
            <a:pPr algn="r" eaLnBrk="1" hangingPunct="1"/>
            <a:r>
              <a:rPr lang="pl-PL" altLang="pl-PL" sz="3500" b="0" dirty="0">
                <a:solidFill>
                  <a:srgbClr val="002060"/>
                </a:solidFill>
              </a:rPr>
              <a:t>PROFILAKTYKA WTÓRNA</a:t>
            </a:r>
            <a:br>
              <a:rPr lang="pl-PL" altLang="pl-PL" sz="3500" b="0" dirty="0">
                <a:solidFill>
                  <a:srgbClr val="002060"/>
                </a:solidFill>
              </a:rPr>
            </a:br>
            <a:r>
              <a:rPr lang="pl-PL" altLang="pl-PL" sz="3500" b="0" dirty="0">
                <a:solidFill>
                  <a:srgbClr val="002060"/>
                </a:solidFill>
              </a:rPr>
              <a:t>BADANIE CYTOLOGICZNE</a:t>
            </a:r>
          </a:p>
        </p:txBody>
      </p:sp>
      <p:sp>
        <p:nvSpPr>
          <p:cNvPr id="37891" name="AutoShape 3"/>
          <p:cNvSpPr>
            <a:spLocks noChangeArrowheads="1"/>
          </p:cNvSpPr>
          <p:nvPr/>
        </p:nvSpPr>
        <p:spPr bwMode="auto">
          <a:xfrm>
            <a:off x="458788" y="2744788"/>
            <a:ext cx="5102225" cy="1033462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Na pobraniu specjalną </a:t>
            </a:r>
          </a:p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szczoteczką komórek z powierzchni </a:t>
            </a:r>
          </a:p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szyjki macicy.</a:t>
            </a:r>
          </a:p>
        </p:txBody>
      </p:sp>
      <p:sp>
        <p:nvSpPr>
          <p:cNvPr id="37892" name="AutoShape 4"/>
          <p:cNvSpPr>
            <a:spLocks noChangeArrowheads="1"/>
          </p:cNvSpPr>
          <p:nvPr/>
        </p:nvSpPr>
        <p:spPr bwMode="auto">
          <a:xfrm>
            <a:off x="452438" y="1698625"/>
            <a:ext cx="5114925" cy="793750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pl-PL" altLang="pl-PL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Na czym polega</a:t>
            </a:r>
          </a:p>
          <a:p>
            <a:pPr algn="ctr" eaLnBrk="1" hangingPunct="1">
              <a:defRPr/>
            </a:pPr>
            <a:r>
              <a:rPr lang="pl-PL" altLang="pl-PL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 badanie cytologiczne?</a:t>
            </a:r>
          </a:p>
        </p:txBody>
      </p:sp>
      <p:sp>
        <p:nvSpPr>
          <p:cNvPr id="37893" name="AutoShape 5"/>
          <p:cNvSpPr>
            <a:spLocks noChangeArrowheads="1"/>
          </p:cNvSpPr>
          <p:nvPr/>
        </p:nvSpPr>
        <p:spPr bwMode="auto">
          <a:xfrm>
            <a:off x="461963" y="4043363"/>
            <a:ext cx="5095875" cy="133667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Pierwsze badanie cytologiczne należy </a:t>
            </a:r>
          </a:p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wykonać w ciągu 3 lat od pierwszego </a:t>
            </a:r>
          </a:p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kontaktu seksualnego, jednak nie </a:t>
            </a:r>
          </a:p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później niż w 25 roku życia. </a:t>
            </a:r>
          </a:p>
        </p:txBody>
      </p:sp>
      <p:pic>
        <p:nvPicPr>
          <p:cNvPr id="21510" name="Picture 6" descr="d:\Documents and Settings\umewza02\Pulpit\1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2286000"/>
            <a:ext cx="2838450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0C54CC7-6348-4A00-B59C-E92B79C6A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506" y="6278304"/>
            <a:ext cx="2975106" cy="487722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54F97D3A-7AE6-D860-E47F-D786785923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292307"/>
            <a:ext cx="1225402" cy="107908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81000"/>
            <a:ext cx="8011616" cy="1143000"/>
          </a:xfrm>
        </p:spPr>
        <p:txBody>
          <a:bodyPr/>
          <a:lstStyle/>
          <a:p>
            <a:pPr algn="r" eaLnBrk="1" hangingPunct="1"/>
            <a:r>
              <a:rPr lang="pl-PL" altLang="pl-PL" sz="3500" b="0" dirty="0">
                <a:solidFill>
                  <a:srgbClr val="002060"/>
                </a:solidFill>
              </a:rPr>
              <a:t>PROFILAKTYKA WTÓRNA</a:t>
            </a:r>
            <a:br>
              <a:rPr lang="pl-PL" altLang="pl-PL" sz="3500" b="0" dirty="0">
                <a:solidFill>
                  <a:srgbClr val="002060"/>
                </a:solidFill>
              </a:rPr>
            </a:br>
            <a:r>
              <a:rPr lang="pl-PL" altLang="pl-PL" sz="3500" b="0" dirty="0">
                <a:solidFill>
                  <a:srgbClr val="002060"/>
                </a:solidFill>
              </a:rPr>
              <a:t>BADANIE CYTOLOGICZNE</a:t>
            </a:r>
          </a:p>
        </p:txBody>
      </p:sp>
      <p:sp>
        <p:nvSpPr>
          <p:cNvPr id="38915" name="AutoShape 3"/>
          <p:cNvSpPr>
            <a:spLocks noChangeArrowheads="1"/>
          </p:cNvSpPr>
          <p:nvPr/>
        </p:nvSpPr>
        <p:spPr bwMode="auto">
          <a:xfrm>
            <a:off x="461963" y="2185193"/>
            <a:ext cx="5102225" cy="72707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Wykrywa nieprawidłowe zmiany w </a:t>
            </a:r>
          </a:p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obrębie szyjki macicy.</a:t>
            </a:r>
          </a:p>
        </p:txBody>
      </p:sp>
      <p:sp>
        <p:nvSpPr>
          <p:cNvPr id="38917" name="AutoShape 5"/>
          <p:cNvSpPr>
            <a:spLocks noChangeArrowheads="1"/>
          </p:cNvSpPr>
          <p:nvPr/>
        </p:nvSpPr>
        <p:spPr bwMode="auto">
          <a:xfrm>
            <a:off x="455144" y="3200884"/>
            <a:ext cx="5095875" cy="1033462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254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Należy je wykonywać, ponieważ </a:t>
            </a:r>
          </a:p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szczepionka nie chroni przed </a:t>
            </a:r>
          </a:p>
          <a:p>
            <a:pPr algn="ctr" eaLnBrk="1" hangingPunct="1">
              <a:defRPr/>
            </a:pPr>
            <a:r>
              <a:rPr lang="pl-PL" altLang="pl-PL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cs typeface="+mn-cs"/>
              </a:rPr>
              <a:t>zakażeniem wszystkimi typami HPV.</a:t>
            </a:r>
          </a:p>
        </p:txBody>
      </p:sp>
      <p:pic>
        <p:nvPicPr>
          <p:cNvPr id="22534" name="Picture 6" descr="d:\Documents and Settings\umewza02\Pulpit\1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2286000"/>
            <a:ext cx="2838450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4729C42-5D64-45EC-816F-FC296CCDD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506" y="6278304"/>
            <a:ext cx="2975106" cy="48772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7C284027-E008-4FFE-9B3C-FCD1D2400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381000"/>
            <a:ext cx="1225402" cy="1079086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F99736F8-08C4-4E14-8E6A-DD7BBD7223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670" y="4589152"/>
            <a:ext cx="5230821" cy="92057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051A3B92-334C-A678-E864-B41AE5869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506" y="6278304"/>
            <a:ext cx="2975106" cy="487722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5A5AD6C7-8B76-E5FD-D134-53DB36B9C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88376"/>
            <a:ext cx="1225402" cy="1079086"/>
          </a:xfrm>
          <a:prstGeom prst="rect">
            <a:avLst/>
          </a:prstGeom>
        </p:spPr>
      </p:pic>
      <p:pic>
        <p:nvPicPr>
          <p:cNvPr id="4" name="Picture 1030" descr="d:\Documents and Settings\umewza02\Pulpit\HPV\103.jpg">
            <a:extLst>
              <a:ext uri="{FF2B5EF4-FFF2-40B4-BE49-F238E27FC236}">
                <a16:creationId xmlns:a16="http://schemas.microsoft.com/office/drawing/2014/main" id="{F0531929-686E-BE52-AB99-3CCCFA43F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94" y="1625656"/>
            <a:ext cx="1263760" cy="12961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/>
        </p:spPr>
      </p:pic>
      <p:pic>
        <p:nvPicPr>
          <p:cNvPr id="5" name="Picture 1030" descr="d:\Documents and Settings\umewza02\Pulpit\HPV\103.jpg">
            <a:extLst>
              <a:ext uri="{FF2B5EF4-FFF2-40B4-BE49-F238E27FC236}">
                <a16:creationId xmlns:a16="http://schemas.microsoft.com/office/drawing/2014/main" id="{D210145C-A6FC-D173-7A13-C23419E36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142003"/>
            <a:ext cx="1263760" cy="12961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/>
        </p:spPr>
      </p:pic>
      <p:pic>
        <p:nvPicPr>
          <p:cNvPr id="6" name="Picture 1030" descr="d:\Documents and Settings\umewza02\Pulpit\HPV\103.jpg">
            <a:extLst>
              <a:ext uri="{FF2B5EF4-FFF2-40B4-BE49-F238E27FC236}">
                <a16:creationId xmlns:a16="http://schemas.microsoft.com/office/drawing/2014/main" id="{170DF48B-C5D5-C964-EF7A-AFCEECB83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658350"/>
            <a:ext cx="1263760" cy="12961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/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7869756B-929B-D12D-7100-E909561BC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262453"/>
            <a:ext cx="77769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87888A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87888A"/>
                </a:solidFill>
                <a:latin typeface="Verdan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87888A"/>
                </a:solidFill>
                <a:latin typeface="Verdan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87888A"/>
                </a:solidFill>
                <a:latin typeface="Verdan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87888A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87888A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87888A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87888A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87888A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pl-PL" altLang="pl-PL" b="0" dirty="0">
                <a:solidFill>
                  <a:srgbClr val="002060"/>
                </a:solidFill>
              </a:rPr>
              <a:t>INNE NOWOTWORY </a:t>
            </a:r>
            <a:br>
              <a:rPr lang="pl-PL" altLang="pl-PL" b="0" dirty="0">
                <a:solidFill>
                  <a:srgbClr val="002060"/>
                </a:solidFill>
              </a:rPr>
            </a:br>
            <a:r>
              <a:rPr lang="pl-PL" altLang="pl-PL" b="0" dirty="0">
                <a:solidFill>
                  <a:srgbClr val="002060"/>
                </a:solidFill>
              </a:rPr>
              <a:t>ZWIĄZANE Z ZAKAŻENIEM ONKOGENNYMI TYPAMI HPV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052AEBC-009D-4DE4-BCB4-0ACD349DC93C}"/>
              </a:ext>
            </a:extLst>
          </p:cNvPr>
          <p:cNvSpPr txBox="1"/>
          <p:nvPr/>
        </p:nvSpPr>
        <p:spPr>
          <a:xfrm>
            <a:off x="2163087" y="2012118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rak sromu, rak pochwy u kobiet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8D579E0-0074-7195-B10F-C85B427E36CE}"/>
              </a:ext>
            </a:extLst>
          </p:cNvPr>
          <p:cNvSpPr txBox="1"/>
          <p:nvPr/>
        </p:nvSpPr>
        <p:spPr>
          <a:xfrm>
            <a:off x="2154131" y="3464805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rak prącia u mężczyzn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778D175-2B99-811E-D9B9-C7E19151D5E7}"/>
              </a:ext>
            </a:extLst>
          </p:cNvPr>
          <p:cNvSpPr txBox="1"/>
          <p:nvPr/>
        </p:nvSpPr>
        <p:spPr>
          <a:xfrm>
            <a:off x="2265405" y="4803893"/>
            <a:ext cx="63367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rak odbytu, nowotwory głowy</a:t>
            </a:r>
            <a:br>
              <a:rPr lang="pl-PL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</a:br>
            <a:r>
              <a:rPr lang="pl-PL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i szyi u osób obojga płci</a:t>
            </a:r>
          </a:p>
        </p:txBody>
      </p:sp>
    </p:spTree>
    <p:extLst>
      <p:ext uri="{BB962C8B-B14F-4D97-AF65-F5344CB8AC3E}">
        <p14:creationId xmlns:p14="http://schemas.microsoft.com/office/powerpoint/2010/main" val="232197913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741BB-01E0-8A15-D2DE-A3387A5CE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4E54E42-0386-CFC3-674D-5A8D7A3FB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40314">
            <a:off x="441877" y="355110"/>
            <a:ext cx="1225402" cy="1079086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AAB7ACC-67AD-B683-E1AE-C711F8A2D3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8253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elektronika, komputer, zrzut ekranu&#10;&#10;Opis wygenerowany automatycznie">
            <a:extLst>
              <a:ext uri="{FF2B5EF4-FFF2-40B4-BE49-F238E27FC236}">
                <a16:creationId xmlns:a16="http://schemas.microsoft.com/office/drawing/2014/main" id="{6938894F-56D6-4FFD-9DF9-95A2D56995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23"/>
          <a:stretch/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072881E-D66C-6619-A738-7670255125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12776"/>
            <a:ext cx="4492325" cy="4464495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92B9010-B1F0-5F28-E0EB-667DB2C3AEA0}"/>
              </a:ext>
            </a:extLst>
          </p:cNvPr>
          <p:cNvSpPr txBox="1"/>
          <p:nvPr/>
        </p:nvSpPr>
        <p:spPr>
          <a:xfrm>
            <a:off x="4644008" y="783913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https://szczepienia.pzh.gov.pl/szczepionki/hpv/</a:t>
            </a:r>
          </a:p>
        </p:txBody>
      </p:sp>
    </p:spTree>
    <p:extLst>
      <p:ext uri="{BB962C8B-B14F-4D97-AF65-F5344CB8AC3E}">
        <p14:creationId xmlns:p14="http://schemas.microsoft.com/office/powerpoint/2010/main" val="1018760105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1CF67A08-0364-4FB6-8322-91BA5BD3B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04" y="225099"/>
            <a:ext cx="4248596" cy="6065759"/>
          </a:xfrm>
          <a:prstGeom prst="rect">
            <a:avLst/>
          </a:prstGeom>
          <a:ln>
            <a:noFill/>
          </a:ln>
          <a:effectLst/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6A354521-C633-821F-2615-4E5A0224D221}"/>
              </a:ext>
            </a:extLst>
          </p:cNvPr>
          <p:cNvSpPr txBox="1"/>
          <p:nvPr/>
        </p:nvSpPr>
        <p:spPr>
          <a:xfrm>
            <a:off x="5004172" y="797510"/>
            <a:ext cx="396044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2">
                    <a:lumMod val="50000"/>
                  </a:schemeClr>
                </a:solidFill>
                <a:latin typeface="+mn-lt"/>
                <a:ea typeface="Verdana" panose="020B0604030504040204" pitchFamily="34" charset="0"/>
              </a:rPr>
              <a:t>W latach </a:t>
            </a:r>
            <a:r>
              <a:rPr lang="pl-PL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Verdana" panose="020B0604030504040204" pitchFamily="34" charset="0"/>
              </a:rPr>
              <a:t>2010 – 2023</a:t>
            </a:r>
          </a:p>
          <a:p>
            <a:pPr algn="ctr"/>
            <a:r>
              <a:rPr lang="pl-PL" dirty="0">
                <a:solidFill>
                  <a:schemeClr val="accent2">
                    <a:lumMod val="50000"/>
                  </a:schemeClr>
                </a:solidFill>
                <a:latin typeface="+mn-lt"/>
                <a:ea typeface="Verdana" panose="020B0604030504040204" pitchFamily="34" charset="0"/>
              </a:rPr>
              <a:t>Miasto Wrocław realizowało</a:t>
            </a:r>
            <a:br>
              <a:rPr lang="pl-PL" dirty="0">
                <a:solidFill>
                  <a:schemeClr val="accent2">
                    <a:lumMod val="50000"/>
                  </a:schemeClr>
                </a:solidFill>
                <a:latin typeface="+mn-lt"/>
                <a:ea typeface="Verdana" panose="020B0604030504040204" pitchFamily="34" charset="0"/>
              </a:rPr>
            </a:br>
            <a:r>
              <a:rPr lang="pl-PL" dirty="0">
                <a:solidFill>
                  <a:schemeClr val="accent2">
                    <a:lumMod val="50000"/>
                  </a:schemeClr>
                </a:solidFill>
                <a:latin typeface="+mn-lt"/>
                <a:ea typeface="Verdana" panose="020B0604030504040204" pitchFamily="34" charset="0"/>
              </a:rPr>
              <a:t>Program profilaktyki zakażeń wirusem brodawczaka ludzkiego (HPV);</a:t>
            </a:r>
          </a:p>
          <a:p>
            <a:pPr algn="ctr"/>
            <a:endParaRPr lang="pl-PL" dirty="0">
              <a:solidFill>
                <a:schemeClr val="accent2">
                  <a:lumMod val="50000"/>
                </a:schemeClr>
              </a:solidFill>
              <a:latin typeface="+mn-lt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accent2">
                    <a:lumMod val="50000"/>
                  </a:schemeClr>
                </a:solidFill>
                <a:latin typeface="+mn-lt"/>
                <a:ea typeface="Verdana" panose="020B0604030504040204" pitchFamily="34" charset="0"/>
              </a:rPr>
              <a:t>edukacja rodziców</a:t>
            </a:r>
            <a:br>
              <a:rPr lang="pl-PL" dirty="0">
                <a:solidFill>
                  <a:schemeClr val="accent2">
                    <a:lumMod val="50000"/>
                  </a:schemeClr>
                </a:solidFill>
                <a:latin typeface="+mn-lt"/>
                <a:ea typeface="Verdana" panose="020B0604030504040204" pitchFamily="34" charset="0"/>
              </a:rPr>
            </a:br>
            <a:r>
              <a:rPr lang="pl-PL" dirty="0">
                <a:solidFill>
                  <a:schemeClr val="accent2">
                    <a:lumMod val="50000"/>
                  </a:schemeClr>
                </a:solidFill>
                <a:latin typeface="+mn-lt"/>
                <a:ea typeface="Verdana" panose="020B0604030504040204" pitchFamily="34" charset="0"/>
              </a:rPr>
              <a:t>i uczniów,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accent2">
                    <a:lumMod val="50000"/>
                  </a:schemeClr>
                </a:solidFill>
                <a:latin typeface="+mn-lt"/>
                <a:ea typeface="Verdana" panose="020B0604030504040204" pitchFamily="34" charset="0"/>
              </a:rPr>
              <a:t>bezpłatne szczepienia przeciw HPV </a:t>
            </a:r>
            <a:br>
              <a:rPr lang="pl-PL" dirty="0">
                <a:solidFill>
                  <a:schemeClr val="accent2">
                    <a:lumMod val="50000"/>
                  </a:schemeClr>
                </a:solidFill>
                <a:latin typeface="+mn-lt"/>
                <a:ea typeface="Verdana" panose="020B0604030504040204" pitchFamily="34" charset="0"/>
              </a:rPr>
            </a:br>
            <a:r>
              <a:rPr lang="pl-PL" dirty="0">
                <a:solidFill>
                  <a:schemeClr val="accent2">
                    <a:lumMod val="50000"/>
                  </a:schemeClr>
                </a:solidFill>
                <a:latin typeface="+mn-lt"/>
                <a:ea typeface="Verdana" panose="020B0604030504040204" pitchFamily="34" charset="0"/>
              </a:rPr>
              <a:t>13-letnich uczniów</a:t>
            </a:r>
            <a:endParaRPr lang="pl-PL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4A064D9-4A09-8F86-4D27-A5783884B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506" y="6290858"/>
            <a:ext cx="2975106" cy="48772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tekstu 7"/>
          <p:cNvSpPr>
            <a:spLocks noGrp="1"/>
          </p:cNvSpPr>
          <p:nvPr>
            <p:ph type="body" sz="half" idx="2"/>
          </p:nvPr>
        </p:nvSpPr>
        <p:spPr>
          <a:xfrm>
            <a:off x="755576" y="2214245"/>
            <a:ext cx="8064896" cy="1200329"/>
          </a:xfr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10000"/>
              </a:spcBef>
              <a:spcAft>
                <a:spcPct val="30000"/>
              </a:spcAft>
              <a:defRPr/>
            </a:pPr>
            <a:r>
              <a:rPr lang="pl-PL" altLang="pl-PL" sz="2400" b="1" dirty="0">
                <a:solidFill>
                  <a:srgbClr val="002060"/>
                </a:solidFill>
              </a:rPr>
              <a:t>13 lat realizacji Programu profilaktyki zakażeń wirusem brodawczaka ludzkiego (HPV) we Wrocławiu</a:t>
            </a:r>
            <a:endParaRPr lang="pl-PL" altLang="pl-PL" sz="2400" i="1" dirty="0">
              <a:solidFill>
                <a:srgbClr val="002060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7AA9D6C-BFB6-4BD6-80BF-8A6F0AAF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506" y="6278304"/>
            <a:ext cx="2975106" cy="487722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83167C0-D946-4CE0-92C7-CEC1D379A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80457"/>
            <a:ext cx="1225402" cy="1079086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A40B1F98-70C5-49E3-A94C-981B7A5108EB}"/>
              </a:ext>
            </a:extLst>
          </p:cNvPr>
          <p:cNvSpPr/>
          <p:nvPr/>
        </p:nvSpPr>
        <p:spPr>
          <a:xfrm>
            <a:off x="539552" y="3618830"/>
            <a:ext cx="7776864" cy="1679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pl-PL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27 000 zaszczepionych nastolatków</a:t>
            </a:r>
          </a:p>
          <a:p>
            <a:pPr marL="342900" indent="-342900" algn="ctr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pl-PL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Wyszczepialność na poziomie 72% podczas wszystkich edycji programu </a:t>
            </a:r>
          </a:p>
        </p:txBody>
      </p:sp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9C4158DE-744F-488A-8332-94EF89CB98D6}"/>
              </a:ext>
            </a:extLst>
          </p:cNvPr>
          <p:cNvSpPr txBox="1">
            <a:spLocks/>
          </p:cNvSpPr>
          <p:nvPr/>
        </p:nvSpPr>
        <p:spPr bwMode="auto">
          <a:xfrm>
            <a:off x="565735" y="1095583"/>
            <a:ext cx="80648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just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5D0F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just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5D0F"/>
              </a:buClr>
              <a:buFont typeface="Wingdings" pitchFamily="2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914400" indent="0" algn="just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5D0F"/>
              </a:buClr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1371600" indent="0" algn="just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5D0F"/>
              </a:buClr>
              <a:buFont typeface="Wingdings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1828800" indent="0" algn="just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10000"/>
              </a:spcBef>
              <a:spcAft>
                <a:spcPct val="30000"/>
              </a:spcAft>
              <a:defRPr/>
            </a:pPr>
            <a:r>
              <a:rPr lang="pl-PL" altLang="pl-PL" sz="2800" b="1" dirty="0">
                <a:solidFill>
                  <a:srgbClr val="002060"/>
                </a:solidFill>
              </a:rPr>
              <a:t>Nasz sukces to:</a:t>
            </a:r>
            <a:endParaRPr lang="pl-PL" altLang="pl-PL" sz="28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96764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2833E167-B998-4BFC-B0FC-295FC1276A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528" y="1844824"/>
            <a:ext cx="4176464" cy="1296144"/>
          </a:xfrm>
        </p:spPr>
        <p:txBody>
          <a:bodyPr/>
          <a:lstStyle/>
          <a:p>
            <a:pPr algn="l"/>
            <a:r>
              <a:rPr lang="pl-PL" sz="2600" dirty="0">
                <a:solidFill>
                  <a:schemeClr val="accent2">
                    <a:lumMod val="50000"/>
                  </a:schemeClr>
                </a:solidFill>
              </a:rPr>
              <a:t>Ministerstwo Zdrowia od </a:t>
            </a:r>
            <a:r>
              <a:rPr lang="pl-PL" sz="2600" b="1" dirty="0">
                <a:solidFill>
                  <a:schemeClr val="accent2">
                    <a:lumMod val="50000"/>
                  </a:schemeClr>
                </a:solidFill>
              </a:rPr>
              <a:t>1 czerwca 2023 r.</a:t>
            </a:r>
            <a:br>
              <a:rPr lang="pl-PL" sz="26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600" b="1" dirty="0">
                <a:solidFill>
                  <a:schemeClr val="accent2">
                    <a:lumMod val="50000"/>
                  </a:schemeClr>
                </a:solidFill>
              </a:rPr>
              <a:t>uruchomiło </a:t>
            </a:r>
            <a:r>
              <a:rPr lang="pl-PL" sz="2600" dirty="0">
                <a:solidFill>
                  <a:schemeClr val="accent2">
                    <a:lumMod val="50000"/>
                  </a:schemeClr>
                </a:solidFill>
              </a:rPr>
              <a:t>ogólnopolski</a:t>
            </a:r>
            <a:r>
              <a:rPr lang="pl-PL" sz="2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l-PL" sz="2600" dirty="0">
                <a:solidFill>
                  <a:schemeClr val="accent2">
                    <a:lumMod val="50000"/>
                  </a:schemeClr>
                </a:solidFill>
              </a:rPr>
              <a:t>program bezpłatnych szczepień przeciw HPV </a:t>
            </a:r>
            <a:br>
              <a:rPr lang="pl-PL" sz="26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600" dirty="0">
                <a:solidFill>
                  <a:schemeClr val="accent2">
                    <a:lumMod val="50000"/>
                  </a:schemeClr>
                </a:solidFill>
              </a:rPr>
              <a:t>dla dziewcząt</a:t>
            </a:r>
            <a:br>
              <a:rPr lang="pl-PL" sz="26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600" dirty="0">
                <a:solidFill>
                  <a:schemeClr val="accent2">
                    <a:lumMod val="50000"/>
                  </a:schemeClr>
                </a:solidFill>
              </a:rPr>
              <a:t>i chłopców.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3B98D4BA-7CA3-4966-9653-6C75CB0DDEB2}"/>
              </a:ext>
            </a:extLst>
          </p:cNvPr>
          <p:cNvSpPr/>
          <p:nvPr/>
        </p:nvSpPr>
        <p:spPr bwMode="auto">
          <a:xfrm>
            <a:off x="6516216" y="6237312"/>
            <a:ext cx="2448272" cy="432048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raz 7" descr="Obraz zawierający tekst, Ludzka twarz, ubrania, uśmiech&#10;&#10;Opis wygenerowany automatycznie">
            <a:extLst>
              <a:ext uri="{FF2B5EF4-FFF2-40B4-BE49-F238E27FC236}">
                <a16:creationId xmlns:a16="http://schemas.microsoft.com/office/drawing/2014/main" id="{22956C0E-04C4-320B-DED4-298FC46A03D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" t="2481" r="2973" b="2854"/>
          <a:stretch/>
        </p:blipFill>
        <p:spPr>
          <a:xfrm>
            <a:off x="4355372" y="1395138"/>
            <a:ext cx="4788628" cy="4788627"/>
          </a:xfrm>
          <a:prstGeom prst="rect">
            <a:avLst/>
          </a:prstGeom>
        </p:spPr>
      </p:pic>
      <p:sp>
        <p:nvSpPr>
          <p:cNvPr id="12" name="Tytuł 1">
            <a:extLst>
              <a:ext uri="{FF2B5EF4-FFF2-40B4-BE49-F238E27FC236}">
                <a16:creationId xmlns:a16="http://schemas.microsoft.com/office/drawing/2014/main" id="{C05BE240-F3C2-C4BE-9C17-0456C23ECB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3548" y="431238"/>
            <a:ext cx="8136904" cy="866477"/>
          </a:xfrm>
        </p:spPr>
        <p:txBody>
          <a:bodyPr/>
          <a:lstStyle/>
          <a:p>
            <a:r>
              <a:rPr lang="pl-PL" sz="2800" b="0" dirty="0">
                <a:solidFill>
                  <a:srgbClr val="002060"/>
                </a:solidFill>
              </a:rPr>
              <a:t>Powszechny program bezpłatnych szczepień przeciw </a:t>
            </a:r>
            <a:r>
              <a:rPr lang="pl-PL" sz="2800" dirty="0">
                <a:solidFill>
                  <a:srgbClr val="002060"/>
                </a:solidFill>
              </a:rPr>
              <a:t>HPV</a:t>
            </a:r>
            <a:r>
              <a:rPr lang="pl-PL" sz="2800" b="0" dirty="0">
                <a:solidFill>
                  <a:srgbClr val="002060"/>
                </a:solidFill>
              </a:rPr>
              <a:t> </a:t>
            </a:r>
            <a:endParaRPr lang="pl-PL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020267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0CDA3F-FF6F-48BF-A155-6123E6F334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3548" y="431238"/>
            <a:ext cx="8136904" cy="866477"/>
          </a:xfrm>
        </p:spPr>
        <p:txBody>
          <a:bodyPr/>
          <a:lstStyle/>
          <a:p>
            <a:r>
              <a:rPr lang="pl-PL" sz="2800" b="0" dirty="0">
                <a:solidFill>
                  <a:srgbClr val="002060"/>
                </a:solidFill>
              </a:rPr>
              <a:t>Powszechny program bezpłatnych szczepień przeciw </a:t>
            </a:r>
            <a:r>
              <a:rPr lang="pl-PL" sz="2800" dirty="0">
                <a:solidFill>
                  <a:srgbClr val="002060"/>
                </a:solidFill>
              </a:rPr>
              <a:t>HPV</a:t>
            </a:r>
            <a:r>
              <a:rPr lang="pl-PL" sz="2800" b="0" dirty="0">
                <a:solidFill>
                  <a:srgbClr val="002060"/>
                </a:solidFill>
              </a:rPr>
              <a:t> </a:t>
            </a:r>
            <a:endParaRPr lang="pl-PL" sz="2800" dirty="0">
              <a:solidFill>
                <a:srgbClr val="002060"/>
              </a:solidFill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3B98D4BA-7CA3-4966-9653-6C75CB0DDEB2}"/>
              </a:ext>
            </a:extLst>
          </p:cNvPr>
          <p:cNvSpPr/>
          <p:nvPr/>
        </p:nvSpPr>
        <p:spPr bwMode="auto">
          <a:xfrm>
            <a:off x="6516216" y="6237312"/>
            <a:ext cx="2448272" cy="432048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dtytuł 5">
            <a:extLst>
              <a:ext uri="{FF2B5EF4-FFF2-40B4-BE49-F238E27FC236}">
                <a16:creationId xmlns:a16="http://schemas.microsoft.com/office/drawing/2014/main" id="{9F0F75E3-2595-A429-D0A6-5D486566C1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3538" y="5041436"/>
            <a:ext cx="8316924" cy="1037698"/>
          </a:xfrm>
        </p:spPr>
        <p:txBody>
          <a:bodyPr/>
          <a:lstStyle/>
          <a:p>
            <a:r>
              <a:rPr lang="pl-PL" b="1" dirty="0">
                <a:solidFill>
                  <a:schemeClr val="accent2">
                    <a:lumMod val="50000"/>
                  </a:schemeClr>
                </a:solidFill>
              </a:rPr>
              <a:t>Od stycznia 2024 r.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można zaszczepić dziecko, które ukończyło 9 lat, a jeszcze nie miało 14. urodzin.</a:t>
            </a:r>
          </a:p>
        </p:txBody>
      </p:sp>
      <p:pic>
        <p:nvPicPr>
          <p:cNvPr id="7" name="Obraz 6" descr="Obraz zawierający tekst, Ludzka twarz, ubrania, uśmiech&#10;&#10;Opis wygenerowany automatycznie">
            <a:extLst>
              <a:ext uri="{FF2B5EF4-FFF2-40B4-BE49-F238E27FC236}">
                <a16:creationId xmlns:a16="http://schemas.microsoft.com/office/drawing/2014/main" id="{4CA8A7DC-209C-53F9-0432-8EE6E9B1AA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" t="2481" r="2973" b="2854"/>
          <a:stretch/>
        </p:blipFill>
        <p:spPr>
          <a:xfrm>
            <a:off x="2681999" y="1297715"/>
            <a:ext cx="3600001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417601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 descr="Obraz zawierający ptak&#10;&#10;Opis wygenerowany automatycznie">
            <a:extLst>
              <a:ext uri="{FF2B5EF4-FFF2-40B4-BE49-F238E27FC236}">
                <a16:creationId xmlns:a16="http://schemas.microsoft.com/office/drawing/2014/main" id="{45969F88-96A0-EB4A-EBD4-2F69D27B0B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1" t="1626" b="7536"/>
          <a:stretch/>
        </p:blipFill>
        <p:spPr>
          <a:xfrm rot="20263260">
            <a:off x="3412369" y="433786"/>
            <a:ext cx="2548723" cy="2160000"/>
          </a:xfrm>
          <a:prstGeom prst="rect">
            <a:avLst/>
          </a:prstGeom>
        </p:spPr>
      </p:pic>
      <p:pic>
        <p:nvPicPr>
          <p:cNvPr id="6" name="Obraz 5" descr="Obraz zawierający ptak&#10;&#10;Opis wygenerowany automatycznie">
            <a:extLst>
              <a:ext uri="{FF2B5EF4-FFF2-40B4-BE49-F238E27FC236}">
                <a16:creationId xmlns:a16="http://schemas.microsoft.com/office/drawing/2014/main" id="{3F95370F-B463-3985-5D37-663D7CB16B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1" t="1626" b="7536"/>
          <a:stretch/>
        </p:blipFill>
        <p:spPr>
          <a:xfrm rot="20100124">
            <a:off x="339926" y="815415"/>
            <a:ext cx="2548720" cy="216000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6BCF1717-73DE-438C-84DD-03C60D8DF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506" y="6278304"/>
            <a:ext cx="2975106" cy="487722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202DE32-709D-460E-B973-5FADE21C23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5087" y="2332178"/>
            <a:ext cx="3233912" cy="1529528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E28E1870-C7C1-4B52-B1E0-3DBB5D272E67}"/>
              </a:ext>
            </a:extLst>
          </p:cNvPr>
          <p:cNvSpPr/>
          <p:nvPr/>
        </p:nvSpPr>
        <p:spPr>
          <a:xfrm>
            <a:off x="4961548" y="4154485"/>
            <a:ext cx="37787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https://hpv.um.wroc.pl</a:t>
            </a:r>
          </a:p>
        </p:txBody>
      </p:sp>
      <p:pic>
        <p:nvPicPr>
          <p:cNvPr id="10" name="Obraz 9" descr="Obraz zawierający ptak&#10;&#10;Opis wygenerowany automatycznie">
            <a:extLst>
              <a:ext uri="{FF2B5EF4-FFF2-40B4-BE49-F238E27FC236}">
                <a16:creationId xmlns:a16="http://schemas.microsoft.com/office/drawing/2014/main" id="{A4F9B28A-5B07-EE0C-C308-86A470B836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1" t="1626" b="7536"/>
          <a:stretch/>
        </p:blipFill>
        <p:spPr>
          <a:xfrm rot="20084520">
            <a:off x="1767133" y="3149432"/>
            <a:ext cx="2548723" cy="2160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Pakiety">
  <a:themeElements>
    <a:clrScheme name="Pakiet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lnDef>
  </a:objectDefaults>
  <a:extraClrSchemeLst>
    <a:extraClrScheme>
      <a:clrScheme name="Pakiet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kiet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kiet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kiet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kiet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kiet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kiet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D:\Users\ummogr03\AppData\Roaming\Microsoft\Szablony\Pakiety.pot</Template>
  <TotalTime>10241</TotalTime>
  <Words>1010</Words>
  <Application>Microsoft Office PowerPoint</Application>
  <PresentationFormat>Pokaz na ekranie (4:3)</PresentationFormat>
  <Paragraphs>147</Paragraphs>
  <Slides>28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36" baseType="lpstr">
      <vt:lpstr>Arial Unicode MS</vt:lpstr>
      <vt:lpstr>Aptos</vt:lpstr>
      <vt:lpstr>Arial</vt:lpstr>
      <vt:lpstr>Comic Sans MS</vt:lpstr>
      <vt:lpstr>Times New Roman</vt:lpstr>
      <vt:lpstr>Verdana</vt:lpstr>
      <vt:lpstr>Wingdings</vt:lpstr>
      <vt:lpstr>Pakiety</vt:lpstr>
      <vt:lpstr>ZAPOBIEGAJMY  RAKOWI SZYJKI MACICY I INNYM NOWOTWOROM HPV ZALEŻNYM</vt:lpstr>
      <vt:lpstr>ZDROWIE</vt:lpstr>
      <vt:lpstr>Prezentacja programu PowerPoint</vt:lpstr>
      <vt:lpstr>Prezentacja programu PowerPoint</vt:lpstr>
      <vt:lpstr>ZDROWIE I CHOROBA</vt:lpstr>
      <vt:lpstr>Czynniki wpływające na zdrowie i jego zagrożenia</vt:lpstr>
      <vt:lpstr>Co to jest HPV?</vt:lpstr>
      <vt:lpstr>ZAKAŻENIE WIRUSEM HPV</vt:lpstr>
      <vt:lpstr>CO TO JEST NOWOTWÓR ZŁOŚLIWY?</vt:lpstr>
      <vt:lpstr>RAK SZYJKI MACICY</vt:lpstr>
      <vt:lpstr>WYSTĘPOWANIE  RAKA SZYJKI MACICY</vt:lpstr>
      <vt:lpstr>PRZYCZYNA RAKA SZYJKI MACICY</vt:lpstr>
      <vt:lpstr>MECHANIZM ZAKAŻENIA HPV</vt:lpstr>
      <vt:lpstr>CZYNNIKI ZWIĘKSZAJĄCE RYZYKO ZACHOROWANIA NA RAKA SZYJKI MACICY </vt:lpstr>
      <vt:lpstr>RAK SZYJKI MACICY</vt:lpstr>
      <vt:lpstr>ZAPOBIEGANIE  RAKOWI SZYJKI MACICY</vt:lpstr>
      <vt:lpstr>PROFILAKTYKA PIERWOTNA. SZCZEPIENIA OCHRONNE PRZECIW HPV</vt:lpstr>
      <vt:lpstr>PROFILAKTYKA PIERWOTNA. SZCZEPIENIA OCHRONNE PRZECIW HPV</vt:lpstr>
      <vt:lpstr>PROFILAKTYKA WTÓRNA BADANIE CYTOLOGICZNE</vt:lpstr>
      <vt:lpstr>PROFILAKTYKA WTÓRNA BADANIE CYTOLOGICZNE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Powszechny program bezpłatnych szczepień przeciw HPV </vt:lpstr>
      <vt:lpstr>Powszechny program bezpłatnych szczepień przeciw HPV </vt:lpstr>
      <vt:lpstr>Prezentacja programu PowerPoint</vt:lpstr>
    </vt:vector>
  </TitlesOfParts>
  <Company>UMW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WI</dc:creator>
  <cp:lastModifiedBy>Stasiak Marta</cp:lastModifiedBy>
  <cp:revision>174</cp:revision>
  <cp:lastPrinted>2024-03-07T08:50:32Z</cp:lastPrinted>
  <dcterms:created xsi:type="dcterms:W3CDTF">2009-09-23T06:55:11Z</dcterms:created>
  <dcterms:modified xsi:type="dcterms:W3CDTF">2024-11-27T12:04:09Z</dcterms:modified>
</cp:coreProperties>
</file>